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1" r:id="rId2"/>
    <p:sldId id="256" r:id="rId3"/>
    <p:sldId id="273" r:id="rId4"/>
    <p:sldId id="311" r:id="rId5"/>
    <p:sldId id="292" r:id="rId6"/>
    <p:sldId id="293" r:id="rId7"/>
    <p:sldId id="294" r:id="rId8"/>
    <p:sldId id="295" r:id="rId9"/>
    <p:sldId id="296" r:id="rId10"/>
    <p:sldId id="297" r:id="rId11"/>
    <p:sldId id="298" r:id="rId12"/>
    <p:sldId id="299" r:id="rId13"/>
    <p:sldId id="300" r:id="rId14"/>
    <p:sldId id="301" r:id="rId15"/>
    <p:sldId id="302" r:id="rId16"/>
    <p:sldId id="303" r:id="rId17"/>
    <p:sldId id="284" r:id="rId18"/>
    <p:sldId id="285" r:id="rId19"/>
    <p:sldId id="286" r:id="rId20"/>
    <p:sldId id="288" r:id="rId21"/>
    <p:sldId id="291" r:id="rId22"/>
    <p:sldId id="289" r:id="rId23"/>
    <p:sldId id="290" r:id="rId24"/>
    <p:sldId id="287" r:id="rId25"/>
    <p:sldId id="274" r:id="rId26"/>
    <p:sldId id="304" r:id="rId27"/>
    <p:sldId id="305" r:id="rId28"/>
    <p:sldId id="306" r:id="rId29"/>
    <p:sldId id="308" r:id="rId30"/>
    <p:sldId id="309" r:id="rId31"/>
    <p:sldId id="275" r:id="rId32"/>
    <p:sldId id="276" r:id="rId33"/>
    <p:sldId id="282" r:id="rId34"/>
    <p:sldId id="310" r:id="rId35"/>
    <p:sldId id="3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mgshiny" initials="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149" autoAdjust="0"/>
  </p:normalViewPr>
  <p:slideViewPr>
    <p:cSldViewPr snapToGrid="0">
      <p:cViewPr>
        <p:scale>
          <a:sx n="50" d="100"/>
          <a:sy n="50" d="100"/>
        </p:scale>
        <p:origin x="-222"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60E28-7C31-4ED5-8D33-4D3796BF7AB5}" type="datetimeFigureOut">
              <a:rPr lang="en-US" smtClean="0"/>
              <a:t>3/30/2015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10FFF-E236-4E6E-B612-28EF4FBDD531}" type="slidenum">
              <a:rPr lang="en-US" smtClean="0"/>
              <a:t>‹#›</a:t>
            </a:fld>
            <a:endParaRPr lang="en-US"/>
          </a:p>
        </p:txBody>
      </p:sp>
    </p:spTree>
    <p:extLst>
      <p:ext uri="{BB962C8B-B14F-4D97-AF65-F5344CB8AC3E}">
        <p14:creationId xmlns:p14="http://schemas.microsoft.com/office/powerpoint/2010/main" val="22219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rban.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 Students are to be caught off-guard with the immediate administration of</a:t>
            </a:r>
            <a:r>
              <a:rPr lang="en-US" baseline="0" dirty="0" smtClean="0"/>
              <a:t> a 10-question written citizenship exam. Students must get 6 out of 10 questions correctly to successfully move past this round of testing (the second round is a randomized oral exam). The class has 10 minutes to complete the short answer-style test. Following the exam, answers will be displayed and students will self-score their performance on the exam. Having to take the exam clues students into the realities of the naturalization process and triggers thought on why many native-born Americans can’t answer these questions while naturalized counterparts can because they have to.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a:t>
            </a:fld>
            <a:endParaRPr lang="en-US"/>
          </a:p>
        </p:txBody>
      </p:sp>
    </p:spTree>
    <p:extLst>
      <p:ext uri="{BB962C8B-B14F-4D97-AF65-F5344CB8AC3E}">
        <p14:creationId xmlns:p14="http://schemas.microsoft.com/office/powerpoint/2010/main" val="361409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running short on time/late, this slide can be skipped)</a:t>
            </a:r>
          </a:p>
          <a:p>
            <a:r>
              <a:rPr lang="en-US" dirty="0" smtClean="0"/>
              <a:t>The facilitator should mention each of these popular misconceptions and go</a:t>
            </a:r>
            <a:r>
              <a:rPr lang="en-US" baseline="0" dirty="0" smtClean="0"/>
              <a:t> over the proper facts with the audience.</a:t>
            </a:r>
          </a:p>
          <a:p>
            <a:endParaRPr lang="en-US" baseline="0" dirty="0" smtClean="0"/>
          </a:p>
          <a:p>
            <a:r>
              <a:rPr lang="en-US" baseline="0" dirty="0" smtClean="0"/>
              <a:t>Myth 1- The DREAM Act states that undocumented youth adjusting to lawful permanent resident status are only eligible for federal student loans (which must be paid back), and federal work-study programs, where they must work for any benefit they receive. They are not eligible for federal grants, such as Pell Grants.</a:t>
            </a:r>
          </a:p>
          <a:p>
            <a:endParaRPr lang="en-US" baseline="0" dirty="0" smtClean="0"/>
          </a:p>
          <a:p>
            <a:r>
              <a:rPr lang="en-US" baseline="0" dirty="0" smtClean="0"/>
              <a:t>Myth 2- The DREAM Act is not an amnesty.  No one will automatically receive a green card.  To legalize, individuals have to meet stringent eligibility criteria: they must have entered the United States before age 16; must have been here for five years or more; must not have committed any major crimes; must graduate from high school or the equivalent; and must complete at least two years of college or military service.</a:t>
            </a:r>
          </a:p>
          <a:p>
            <a:endParaRPr lang="en-US" baseline="0" dirty="0" smtClean="0"/>
          </a:p>
          <a:p>
            <a:r>
              <a:rPr lang="en-US" baseline="0" dirty="0" smtClean="0"/>
              <a:t>Myth 3- Most undocumented students are likely to have zero impact on admission rates of native born students:  Since 2001, 10 states have made it easier for undocumented state residents to attend college by offering in-state tuition to those that qualify.  A significant portion of the students that took advantage of this opportunity have done so in community colleges, which have open enrollment.  The small numbers of students who will attend 4-year universities are not significant enough to affect the opportunities of others.</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10</a:t>
            </a:fld>
            <a:endParaRPr lang="en-US"/>
          </a:p>
        </p:txBody>
      </p:sp>
    </p:spTree>
    <p:extLst>
      <p:ext uri="{BB962C8B-B14F-4D97-AF65-F5344CB8AC3E}">
        <p14:creationId xmlns:p14="http://schemas.microsoft.com/office/powerpoint/2010/main" val="407178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facilitator should go over this</a:t>
            </a:r>
            <a:r>
              <a:rPr lang="en-US" baseline="0" dirty="0" smtClean="0"/>
              <a:t> slide to go over DACA.</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11</a:t>
            </a:fld>
            <a:endParaRPr lang="en-US"/>
          </a:p>
        </p:txBody>
      </p:sp>
    </p:spTree>
    <p:extLst>
      <p:ext uri="{BB962C8B-B14F-4D97-AF65-F5344CB8AC3E}">
        <p14:creationId xmlns:p14="http://schemas.microsoft.com/office/powerpoint/2010/main" val="286126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this section, the facilitator should</a:t>
            </a:r>
            <a:r>
              <a:rPr lang="en-US" baseline="0" dirty="0" smtClean="0"/>
              <a:t> go over each point for the audience.</a:t>
            </a:r>
            <a:endParaRPr lang="en-US" dirty="0" smtClean="0"/>
          </a:p>
          <a:p>
            <a:pPr marL="228600" indent="-228600">
              <a:buAutoNum type="arabicParenR"/>
            </a:pPr>
            <a:endParaRPr lang="en-US" dirty="0" smtClean="0"/>
          </a:p>
          <a:p>
            <a:pPr marL="228600" indent="-228600">
              <a:buAutoNum type="arabicParenR"/>
            </a:pPr>
            <a:r>
              <a:rPr lang="en-US" dirty="0" smtClean="0"/>
              <a:t>Most undocumented students are unknowledgeable of their legal</a:t>
            </a:r>
            <a:r>
              <a:rPr lang="en-US" baseline="0" dirty="0" smtClean="0"/>
              <a:t> documented status until they are attempting to apply for colleges or get work for the first time.</a:t>
            </a:r>
          </a:p>
          <a:p>
            <a:pPr marL="228600" indent="-228600">
              <a:buAutoNum type="arabicParenR"/>
            </a:pPr>
            <a:endParaRPr lang="en-US" baseline="0" dirty="0" smtClean="0"/>
          </a:p>
          <a:p>
            <a:pPr marL="228600" indent="-228600">
              <a:buAutoNum type="arabicParenR"/>
            </a:pPr>
            <a:r>
              <a:rPr lang="en-US" baseline="0" dirty="0" smtClean="0"/>
              <a:t>For some undocumented students, English is not their primary/first language, leading to difficulties in the classroom at the High School and Higher Education level.</a:t>
            </a:r>
          </a:p>
          <a:p>
            <a:pPr marL="228600" indent="-228600">
              <a:buAutoNum type="arabicParenR"/>
            </a:pPr>
            <a:endParaRPr lang="en-US" baseline="0" dirty="0" smtClean="0"/>
          </a:p>
          <a:p>
            <a:pPr marL="228600" indent="-228600">
              <a:buAutoNum type="arabicParenR"/>
            </a:pPr>
            <a:r>
              <a:rPr lang="en-US" baseline="0" dirty="0" smtClean="0"/>
              <a:t>On the next slide, you will be able to see the various differences in state laws that Student Affairs professionals should be aware of when advising undocumented students.</a:t>
            </a:r>
          </a:p>
          <a:p>
            <a:pPr marL="228600" indent="-228600">
              <a:buAutoNum type="arabicParenR"/>
            </a:pPr>
            <a:endParaRPr lang="en-US" baseline="0" dirty="0" smtClean="0"/>
          </a:p>
          <a:p>
            <a:pPr marL="228600" indent="-228600">
              <a:buAutoNum type="arabicParenR"/>
            </a:pPr>
            <a:r>
              <a:rPr lang="en-US" baseline="0" dirty="0" smtClean="0"/>
              <a:t>One of the main concerns for undocumented students who won’t have a driver’s license, is their ability to travel to and from school by public transportation.</a:t>
            </a:r>
          </a:p>
          <a:p>
            <a:pPr marL="228600" indent="-228600">
              <a:buAutoNum type="arabicParenR"/>
            </a:pPr>
            <a:endParaRPr lang="en-US" baseline="0" dirty="0" smtClean="0"/>
          </a:p>
          <a:p>
            <a:pPr marL="228600" indent="-228600">
              <a:buAutoNum type="arabicParenR"/>
            </a:pPr>
            <a:r>
              <a:rPr lang="en-US" baseline="0" dirty="0" smtClean="0"/>
              <a:t>These students, due to  their status, are unable to receive financial aid.</a:t>
            </a:r>
          </a:p>
          <a:p>
            <a:pPr marL="228600" indent="-228600">
              <a:buAutoNum type="arabicParenR"/>
            </a:pPr>
            <a:endParaRPr lang="en-US" baseline="0" dirty="0" smtClean="0"/>
          </a:p>
          <a:p>
            <a:pPr marL="228600" indent="-228600">
              <a:buAutoNum type="arabicParenR"/>
            </a:pPr>
            <a:r>
              <a:rPr lang="en-US" baseline="0" dirty="0" smtClean="0"/>
              <a:t>Due to the laws and difficulties of their status, there is a massive underrepresentation of undocumented students on 4 year campuses. (2 Year colleges/Community colleges have higher representation)</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12</a:t>
            </a:fld>
            <a:endParaRPr lang="en-US"/>
          </a:p>
        </p:txBody>
      </p:sp>
    </p:spTree>
    <p:extLst>
      <p:ext uri="{BB962C8B-B14F-4D97-AF65-F5344CB8AC3E}">
        <p14:creationId xmlns:p14="http://schemas.microsoft.com/office/powerpoint/2010/main" val="361409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facilitator</a:t>
            </a:r>
            <a:r>
              <a:rPr lang="en-US" baseline="0" dirty="0" smtClean="0"/>
              <a:t> should go over the graphic, if possible, finding the most recent year and talking about </a:t>
            </a:r>
            <a:r>
              <a:rPr lang="en-US" dirty="0" smtClean="0"/>
              <a:t>the</a:t>
            </a:r>
            <a:r>
              <a:rPr lang="en-US" baseline="0" dirty="0" smtClean="0"/>
              <a:t> many inconsistencies in state laws throughout the US in regards to funding opportunities for undocumented students.</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13</a:t>
            </a:fld>
            <a:endParaRPr lang="en-US"/>
          </a:p>
        </p:txBody>
      </p:sp>
    </p:spTree>
    <p:extLst>
      <p:ext uri="{BB962C8B-B14F-4D97-AF65-F5344CB8AC3E}">
        <p14:creationId xmlns:p14="http://schemas.microsoft.com/office/powerpoint/2010/main" val="339481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running short on time/late, this slide can be skipped)</a:t>
            </a:r>
            <a:br>
              <a:rPr lang="en-US" dirty="0" smtClean="0"/>
            </a:br>
            <a:r>
              <a:rPr lang="en-US" dirty="0" smtClean="0"/>
              <a:t>The facilitator</a:t>
            </a:r>
            <a:r>
              <a:rPr lang="en-US" baseline="0" dirty="0" smtClean="0"/>
              <a:t> should discuss how this knowledge can help out student affairs professionals when discussing a student’s immigration status.</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14</a:t>
            </a:fld>
            <a:endParaRPr lang="en-US"/>
          </a:p>
        </p:txBody>
      </p:sp>
    </p:spTree>
    <p:extLst>
      <p:ext uri="{BB962C8B-B14F-4D97-AF65-F5344CB8AC3E}">
        <p14:creationId xmlns:p14="http://schemas.microsoft.com/office/powerpoint/2010/main" val="1537537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should go over this slide on Admissions and Academic Advising for undocumented students.</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15</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should go over this slide on the Type of Undocumented</a:t>
            </a:r>
            <a:r>
              <a:rPr lang="en-US" baseline="0" dirty="0" smtClean="0"/>
              <a:t> Student they will most likely see, as well as </a:t>
            </a:r>
            <a:r>
              <a:rPr lang="en-US" dirty="0" smtClean="0"/>
              <a:t>how the Family will influence the undocumented student.</a:t>
            </a:r>
          </a:p>
        </p:txBody>
      </p:sp>
      <p:sp>
        <p:nvSpPr>
          <p:cNvPr id="4" name="Slide Number Placeholder 3"/>
          <p:cNvSpPr>
            <a:spLocks noGrp="1"/>
          </p:cNvSpPr>
          <p:nvPr>
            <p:ph type="sldNum" sz="quarter" idx="10"/>
          </p:nvPr>
        </p:nvSpPr>
        <p:spPr/>
        <p:txBody>
          <a:bodyPr/>
          <a:lstStyle/>
          <a:p>
            <a:fld id="{90B10FFF-E236-4E6E-B612-28EF4FBDD531}" type="slidenum">
              <a:rPr lang="en-US" smtClean="0"/>
              <a:t>16</a:t>
            </a:fld>
            <a:endParaRPr lang="en-US"/>
          </a:p>
        </p:txBody>
      </p:sp>
    </p:spTree>
    <p:extLst>
      <p:ext uri="{BB962C8B-B14F-4D97-AF65-F5344CB8AC3E}">
        <p14:creationId xmlns:p14="http://schemas.microsoft.com/office/powerpoint/2010/main" val="4296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facilitator</a:t>
            </a:r>
            <a:r>
              <a:rPr lang="en-US" baseline="0" dirty="0" smtClean="0"/>
              <a:t> begins to explain the case study scenarios for undocumented students. There will be five groups of five students, as indicated in the following slide. In each scenario, the students in the group will act as undocumented students and experience a glimpse of the challenges presented to undocumented students seeking higher education, internships, or jobs. The facilitators will walk around as the groups begin to answer the case study for ten minutes. Once the ten minutes is complete, the entire class will come back together and each group will present their findings based on their scenario. The facilitator will ask for reactions and thoughts after completing this activity, hopefully leading the audience to think critically and empathize with the challenges undocumented students face.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17</a:t>
            </a:fld>
            <a:endParaRPr lang="en-US"/>
          </a:p>
        </p:txBody>
      </p:sp>
    </p:spTree>
    <p:extLst>
      <p:ext uri="{BB962C8B-B14F-4D97-AF65-F5344CB8AC3E}">
        <p14:creationId xmlns:p14="http://schemas.microsoft.com/office/powerpoint/2010/main" val="341142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facilitator will break the class up in five groups of five.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18</a:t>
            </a:fld>
            <a:endParaRPr lang="en-US"/>
          </a:p>
        </p:txBody>
      </p:sp>
    </p:spTree>
    <p:extLst>
      <p:ext uri="{BB962C8B-B14F-4D97-AF65-F5344CB8AC3E}">
        <p14:creationId xmlns:p14="http://schemas.microsoft.com/office/powerpoint/2010/main" val="130009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Scenario 1:</a:t>
            </a:r>
            <a:r>
              <a:rPr lang="en-US" baseline="0" dirty="0" smtClean="0"/>
              <a:t> Applying to an In-State Institution. When Group 1 presents, this will be displayed on the projection screen.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19</a:t>
            </a:fld>
            <a:endParaRPr lang="en-US"/>
          </a:p>
        </p:txBody>
      </p:sp>
    </p:spTree>
    <p:extLst>
      <p:ext uri="{BB962C8B-B14F-4D97-AF65-F5344CB8AC3E}">
        <p14:creationId xmlns:p14="http://schemas.microsoft.com/office/powerpoint/2010/main" val="408456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start out with Citizenship Test #1</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a:t>
            </a:fld>
            <a:endParaRPr lang="en-US"/>
          </a:p>
        </p:txBody>
      </p:sp>
    </p:spTree>
    <p:extLst>
      <p:ext uri="{BB962C8B-B14F-4D97-AF65-F5344CB8AC3E}">
        <p14:creationId xmlns:p14="http://schemas.microsoft.com/office/powerpoint/2010/main" val="3334884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Scenario 2:</a:t>
            </a:r>
            <a:r>
              <a:rPr lang="en-US" baseline="0" dirty="0" smtClean="0"/>
              <a:t> Applying to an Out-of-State Public Institution. When Group 2 presents, this will be displayed on the projection screen.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20</a:t>
            </a:fld>
            <a:endParaRPr lang="en-US"/>
          </a:p>
        </p:txBody>
      </p:sp>
    </p:spTree>
    <p:extLst>
      <p:ext uri="{BB962C8B-B14F-4D97-AF65-F5344CB8AC3E}">
        <p14:creationId xmlns:p14="http://schemas.microsoft.com/office/powerpoint/2010/main" val="408456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Scenario 3:</a:t>
            </a:r>
            <a:r>
              <a:rPr lang="en-US" baseline="0" dirty="0" smtClean="0"/>
              <a:t> Applying to an In-State Community College. When Group 3 presents, this will be displayed on the projection screen.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21</a:t>
            </a:fld>
            <a:endParaRPr lang="en-US"/>
          </a:p>
        </p:txBody>
      </p:sp>
    </p:spTree>
    <p:extLst>
      <p:ext uri="{BB962C8B-B14F-4D97-AF65-F5344CB8AC3E}">
        <p14:creationId xmlns:p14="http://schemas.microsoft.com/office/powerpoint/2010/main" val="4084568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Scenario 4:</a:t>
            </a:r>
            <a:r>
              <a:rPr lang="en-US" baseline="0" dirty="0" smtClean="0"/>
              <a:t> Applying to an In-State or Out-of-State Private Institution. When Group 4 presents, this will be displayed on the projection screen.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22</a:t>
            </a:fld>
            <a:endParaRPr lang="en-US"/>
          </a:p>
        </p:txBody>
      </p:sp>
    </p:spTree>
    <p:extLst>
      <p:ext uri="{BB962C8B-B14F-4D97-AF65-F5344CB8AC3E}">
        <p14:creationId xmlns:p14="http://schemas.microsoft.com/office/powerpoint/2010/main" val="408456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Scenario 5:</a:t>
            </a:r>
            <a:r>
              <a:rPr lang="en-US" baseline="0" dirty="0" smtClean="0"/>
              <a:t> Applying for an Internship or Job. When Group 5 presents, this will be displayed on the projection screen.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23</a:t>
            </a:fld>
            <a:endParaRPr lang="en-US"/>
          </a:p>
        </p:txBody>
      </p:sp>
    </p:spTree>
    <p:extLst>
      <p:ext uri="{BB962C8B-B14F-4D97-AF65-F5344CB8AC3E}">
        <p14:creationId xmlns:p14="http://schemas.microsoft.com/office/powerpoint/2010/main" val="408456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facilitator will ask for initial thoughts and reactions to the activity. This will be a small debriefing and unpacking session for a period of about</a:t>
            </a:r>
            <a:r>
              <a:rPr lang="en-US" baseline="0" dirty="0" smtClean="0"/>
              <a:t> 2-3 minutes.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24</a:t>
            </a:fld>
            <a:endParaRPr lang="en-US"/>
          </a:p>
        </p:txBody>
      </p:sp>
    </p:spTree>
    <p:extLst>
      <p:ext uri="{BB962C8B-B14F-4D97-AF65-F5344CB8AC3E}">
        <p14:creationId xmlns:p14="http://schemas.microsoft.com/office/powerpoint/2010/main" val="89698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 The facilitator</a:t>
            </a:r>
            <a:r>
              <a:rPr lang="en-US" baseline="0" dirty="0" smtClean="0"/>
              <a:t> provides the answers to the 10-question citizenship test. </a:t>
            </a:r>
          </a:p>
          <a:p>
            <a:r>
              <a:rPr lang="en-US" baseline="0" dirty="0" smtClean="0"/>
              <a:t>2) </a:t>
            </a:r>
            <a:r>
              <a:rPr lang="en-US" sz="1200" kern="1200" dirty="0" smtClean="0">
                <a:solidFill>
                  <a:schemeClr val="tx1"/>
                </a:solidFill>
                <a:effectLst/>
                <a:latin typeface="+mn-lt"/>
                <a:ea typeface="+mn-ea"/>
                <a:cs typeface="+mn-cs"/>
              </a:rPr>
              <a:t>This is a trick question. US Representatives are colloquially known as ‘congressmen/women’, while members of the US Senate are always known as ‘Senators’. There are 535 members of the US Congress - 100 Senators and 435 Representatives.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25</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 The facilitator</a:t>
            </a:r>
            <a:r>
              <a:rPr lang="en-US" baseline="0" dirty="0" smtClean="0"/>
              <a:t> provides the answers to the 10-question citizenship test. </a:t>
            </a:r>
          </a:p>
          <a:p>
            <a:r>
              <a:rPr lang="en-US" baseline="0" dirty="0" smtClean="0"/>
              <a:t>2) </a:t>
            </a:r>
            <a:r>
              <a:rPr lang="en-US" sz="1200" kern="1200" dirty="0" smtClean="0">
                <a:solidFill>
                  <a:schemeClr val="tx1"/>
                </a:solidFill>
                <a:effectLst/>
                <a:latin typeface="+mn-lt"/>
                <a:ea typeface="+mn-ea"/>
                <a:cs typeface="+mn-cs"/>
              </a:rPr>
              <a:t>This is a trick question. US Representatives are colloquially known as ‘congressmen/women’, while members of the US Senate are always known as ‘Senators’. There are 535 members of the US Congress - 100 Senators and 435 Representatives.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26</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6) </a:t>
            </a:r>
            <a:r>
              <a:rPr lang="en-US" sz="1200" kern="1200" dirty="0" smtClean="0">
                <a:solidFill>
                  <a:schemeClr val="tx1"/>
                </a:solidFill>
                <a:effectLst/>
                <a:latin typeface="+mn-lt"/>
                <a:ea typeface="+mn-ea"/>
                <a:cs typeface="+mn-cs"/>
              </a:rPr>
              <a:t>This trips people up because people fall upon 1776 by default. But that was when the Declaration of Independence was written, not the Constitution.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27</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ten highest scorers are selected to ‘defend their citizenship’ by answering any one random question of the 100 Civics questions given</a:t>
            </a:r>
            <a:r>
              <a:rPr lang="en-US" baseline="0" dirty="0" smtClean="0"/>
              <a:t> on the citizenship test. This portion of the test puts the spotlight on the students to answer them and further frames the reality of the naturalization process.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28</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 to Citizenship is a long and complicated process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29</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a:t>
            </a:r>
            <a:r>
              <a:rPr lang="en-US" baseline="0" dirty="0" smtClean="0"/>
              <a:t> learning outcomes and purpose of presentation.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a:t>
            </a:fld>
            <a:endParaRPr lang="en-US"/>
          </a:p>
        </p:txBody>
      </p:sp>
    </p:spTree>
    <p:extLst>
      <p:ext uri="{BB962C8B-B14F-4D97-AF65-F5344CB8AC3E}">
        <p14:creationId xmlns:p14="http://schemas.microsoft.com/office/powerpoint/2010/main" val="1537537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 to Citizenship is a long and complicated process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30</a:t>
            </a:fld>
            <a:endParaRPr lang="en-US"/>
          </a:p>
        </p:txBody>
      </p:sp>
    </p:spTree>
    <p:extLst>
      <p:ext uri="{BB962C8B-B14F-4D97-AF65-F5344CB8AC3E}">
        <p14:creationId xmlns:p14="http://schemas.microsoft.com/office/powerpoint/2010/main" val="1068539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facilitator provides best practice information by going to the website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31</a:t>
            </a:fld>
            <a:endParaRPr lang="en-US"/>
          </a:p>
        </p:txBody>
      </p:sp>
    </p:spTree>
    <p:extLst>
      <p:ext uri="{BB962C8B-B14F-4D97-AF65-F5344CB8AC3E}">
        <p14:creationId xmlns:p14="http://schemas.microsoft.com/office/powerpoint/2010/main" val="4191159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video</a:t>
            </a:r>
            <a:r>
              <a:rPr lang="en-US" baseline="0" dirty="0" smtClean="0"/>
              <a:t> of Jose Antonio Vargas at ACPA’s 2015 Annual Convention in Tampa, FL, features two parts that can be shown. The first (5:02-6:02) discusses the TIME Magazine article shown on the slide, as well as touches upon how much money immigrants have funneled into the Social Security system in the past decade. The second clip (7:29-9:03) shows him asking the audience “What have you done to earn your citizenship?” The two clips together provide great promise for creating dialogue about that it takes and means to ‘be an American’.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32</a:t>
            </a:fld>
            <a:endParaRPr lang="en-US"/>
          </a:p>
        </p:txBody>
      </p:sp>
    </p:spTree>
    <p:extLst>
      <p:ext uri="{BB962C8B-B14F-4D97-AF65-F5344CB8AC3E}">
        <p14:creationId xmlns:p14="http://schemas.microsoft.com/office/powerpoint/2010/main" val="2861261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initial reactions? </a:t>
            </a:r>
          </a:p>
          <a:p>
            <a:r>
              <a:rPr lang="en-US" dirty="0" smtClean="0"/>
              <a:t>What</a:t>
            </a:r>
            <a:r>
              <a:rPr lang="en-US" baseline="0" dirty="0" smtClean="0"/>
              <a:t> are some key takeaways? </a:t>
            </a:r>
          </a:p>
          <a:p>
            <a:r>
              <a:rPr lang="en-US" baseline="0" dirty="0" smtClean="0"/>
              <a:t>How would you define American? </a:t>
            </a:r>
          </a:p>
          <a:p>
            <a:r>
              <a:rPr lang="en-US" baseline="0" dirty="0" smtClean="0"/>
              <a:t>What was the most surprising part of today’s presentation?</a:t>
            </a:r>
          </a:p>
          <a:p>
            <a:r>
              <a:rPr lang="en-US" baseline="0" dirty="0" smtClean="0"/>
              <a:t>How did the activity / presentation make you feel? </a:t>
            </a:r>
          </a:p>
          <a:p>
            <a:r>
              <a:rPr lang="en-US" baseline="0" dirty="0" smtClean="0"/>
              <a:t>What role does a student affairs professional have in assisting undocumented students?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33</a:t>
            </a:fld>
            <a:endParaRPr lang="en-US"/>
          </a:p>
        </p:txBody>
      </p:sp>
    </p:spTree>
    <p:extLst>
      <p:ext uri="{BB962C8B-B14F-4D97-AF65-F5344CB8AC3E}">
        <p14:creationId xmlns:p14="http://schemas.microsoft.com/office/powerpoint/2010/main" val="3978776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 of references used in the research and execution of this presentation.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34</a:t>
            </a:fld>
            <a:endParaRPr lang="en-US"/>
          </a:p>
        </p:txBody>
      </p:sp>
    </p:spTree>
    <p:extLst>
      <p:ext uri="{BB962C8B-B14F-4D97-AF65-F5344CB8AC3E}">
        <p14:creationId xmlns:p14="http://schemas.microsoft.com/office/powerpoint/2010/main" val="3241917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End presentation.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35</a:t>
            </a:fld>
            <a:endParaRPr lang="en-US"/>
          </a:p>
        </p:txBody>
      </p:sp>
    </p:spTree>
    <p:extLst>
      <p:ext uri="{BB962C8B-B14F-4D97-AF65-F5344CB8AC3E}">
        <p14:creationId xmlns:p14="http://schemas.microsoft.com/office/powerpoint/2010/main" val="333488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t>
            </a:r>
            <a:r>
              <a:rPr lang="en-US" baseline="0" dirty="0" smtClean="0"/>
              <a:t>cussing use of language is vital when starting out the presentation. The inappropriate terms listed in the left column are commonly used to describe undocumented students, individuals, or their families. Although the definition of an illegal alien does refer to a foreigner that is currently unlawfully residing in the United States without the countries authorization, this language often holds a negative connotation. As professionals interact with undocumented students or anticipate their work with them, its important that they do not address them in a negative manner. The preferred term and definition is listed above.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4</a:t>
            </a:fld>
            <a:endParaRPr lang="en-US"/>
          </a:p>
        </p:txBody>
      </p:sp>
    </p:spTree>
    <p:extLst>
      <p:ext uri="{BB962C8B-B14F-4D97-AF65-F5344CB8AC3E}">
        <p14:creationId xmlns:p14="http://schemas.microsoft.com/office/powerpoint/2010/main" val="384207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1892</a:t>
            </a:r>
            <a:r>
              <a:rPr lang="en-US" sz="1200" kern="1200" dirty="0" smtClean="0">
                <a:solidFill>
                  <a:schemeClr val="tx1"/>
                </a:solidFill>
                <a:effectLst/>
                <a:latin typeface="+mn-lt"/>
                <a:ea typeface="+mn-ea"/>
                <a:cs typeface="+mn-cs"/>
              </a:rPr>
              <a:t>- Designation of Ellis Island: the nation’s busiest immigrant inspection station from 1892-1954, to which millions of immigrants passed through </a:t>
            </a:r>
          </a:p>
          <a:p>
            <a:r>
              <a:rPr lang="en-US" sz="1200" b="1" kern="1200" dirty="0" smtClean="0">
                <a:solidFill>
                  <a:schemeClr val="tx1"/>
                </a:solidFill>
                <a:effectLst/>
                <a:latin typeface="+mn-lt"/>
                <a:ea typeface="+mn-ea"/>
                <a:cs typeface="+mn-cs"/>
              </a:rPr>
              <a:t>1921- </a:t>
            </a:r>
            <a:r>
              <a:rPr lang="en-US" sz="1200" kern="1200" dirty="0" smtClean="0">
                <a:solidFill>
                  <a:schemeClr val="tx1"/>
                </a:solidFill>
                <a:effectLst/>
                <a:latin typeface="+mn-lt"/>
                <a:ea typeface="+mn-ea"/>
                <a:cs typeface="+mn-cs"/>
              </a:rPr>
              <a:t>The Emergency Quota Act: restricts immigration to the United States through the use of a quota system known as the National Origins Formula</a:t>
            </a:r>
          </a:p>
          <a:p>
            <a:r>
              <a:rPr lang="en-US" sz="1200" b="1" kern="1200" dirty="0" smtClean="0">
                <a:solidFill>
                  <a:schemeClr val="tx1"/>
                </a:solidFill>
                <a:effectLst/>
                <a:latin typeface="+mn-lt"/>
                <a:ea typeface="+mn-ea"/>
                <a:cs typeface="+mn-cs"/>
              </a:rPr>
              <a:t>1954</a:t>
            </a:r>
            <a:r>
              <a:rPr lang="en-US" sz="1200" kern="1200" dirty="0" smtClean="0">
                <a:solidFill>
                  <a:schemeClr val="tx1"/>
                </a:solidFill>
                <a:effectLst/>
                <a:latin typeface="+mn-lt"/>
                <a:ea typeface="+mn-ea"/>
                <a:cs typeface="+mn-cs"/>
              </a:rPr>
              <a:t>- Brown V Board of Education: landmark US Supreme Court case in which the Court declared segregated schools for black and white students to be unconstitutional</a:t>
            </a:r>
          </a:p>
          <a:p>
            <a:r>
              <a:rPr lang="en-US" sz="1200" b="1" kern="1200" dirty="0" smtClean="0">
                <a:solidFill>
                  <a:schemeClr val="tx1"/>
                </a:solidFill>
                <a:effectLst/>
                <a:latin typeface="+mn-lt"/>
                <a:ea typeface="+mn-ea"/>
                <a:cs typeface="+mn-cs"/>
              </a:rPr>
              <a:t>1965</a:t>
            </a:r>
            <a:r>
              <a:rPr lang="en-US" sz="1200" kern="1200" dirty="0" smtClean="0">
                <a:solidFill>
                  <a:schemeClr val="tx1"/>
                </a:solidFill>
                <a:effectLst/>
                <a:latin typeface="+mn-lt"/>
                <a:ea typeface="+mn-ea"/>
                <a:cs typeface="+mn-cs"/>
              </a:rPr>
              <a:t>- Congress Passed the Immigration and Nationality Act: abolished the National Origins Formula </a:t>
            </a:r>
          </a:p>
          <a:p>
            <a:r>
              <a:rPr lang="en-US" sz="1200" b="1" kern="1200" dirty="0" smtClean="0">
                <a:solidFill>
                  <a:schemeClr val="tx1"/>
                </a:solidFill>
                <a:effectLst/>
                <a:latin typeface="+mn-lt"/>
                <a:ea typeface="+mn-ea"/>
                <a:cs typeface="+mn-cs"/>
              </a:rPr>
              <a:t>1974</a:t>
            </a:r>
            <a:r>
              <a:rPr lang="en-US" sz="1200" kern="1200" dirty="0" smtClean="0">
                <a:solidFill>
                  <a:schemeClr val="tx1"/>
                </a:solidFill>
                <a:effectLst/>
                <a:latin typeface="+mn-lt"/>
                <a:ea typeface="+mn-ea"/>
                <a:cs typeface="+mn-cs"/>
              </a:rPr>
              <a:t>- Family Education Rights and Privacy Act : FERPA, gives parents access to their child’s educational records </a:t>
            </a:r>
          </a:p>
          <a:p>
            <a:r>
              <a:rPr lang="en-US" sz="1200" b="1" kern="1200" dirty="0" smtClean="0">
                <a:solidFill>
                  <a:schemeClr val="tx1"/>
                </a:solidFill>
                <a:effectLst/>
                <a:latin typeface="+mn-lt"/>
                <a:ea typeface="+mn-ea"/>
                <a:cs typeface="+mn-cs"/>
              </a:rPr>
              <a:t>1982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Plyler</a:t>
            </a:r>
            <a:r>
              <a:rPr lang="en-US" sz="1200" kern="1200" dirty="0" smtClean="0">
                <a:solidFill>
                  <a:schemeClr val="tx1"/>
                </a:solidFill>
                <a:effectLst/>
                <a:latin typeface="+mn-lt"/>
                <a:ea typeface="+mn-ea"/>
                <a:cs typeface="+mn-cs"/>
              </a:rPr>
              <a:t> V Doe: a case in which the Supreme Court of the United States struck down a state statue denying funding for education to unauthorized immigrant children</a:t>
            </a:r>
          </a:p>
          <a:p>
            <a:r>
              <a:rPr lang="en-US" sz="1200" b="1" kern="1200" dirty="0" smtClean="0">
                <a:solidFill>
                  <a:schemeClr val="tx1"/>
                </a:solidFill>
                <a:effectLst/>
                <a:latin typeface="+mn-lt"/>
                <a:ea typeface="+mn-ea"/>
                <a:cs typeface="+mn-cs"/>
              </a:rPr>
              <a:t>1995</a:t>
            </a:r>
            <a:r>
              <a:rPr lang="en-US" sz="1200" kern="1200" dirty="0" smtClean="0">
                <a:solidFill>
                  <a:schemeClr val="tx1"/>
                </a:solidFill>
                <a:effectLst/>
                <a:latin typeface="+mn-lt"/>
                <a:ea typeface="+mn-ea"/>
                <a:cs typeface="+mn-cs"/>
              </a:rPr>
              <a:t>- Wet feet, dry feet policy: a revision of the Cuban Adjustment Act of 1966 stating that any Cubans caught on land with “dry feet” gets the chance to remain in the U.S. and gain residency, where Cubans caught on the water would be sent home </a:t>
            </a:r>
          </a:p>
          <a:p>
            <a:r>
              <a:rPr lang="en-US" sz="1200" b="1" kern="1200" dirty="0" smtClean="0">
                <a:solidFill>
                  <a:schemeClr val="tx1"/>
                </a:solidFill>
                <a:effectLst/>
                <a:latin typeface="+mn-lt"/>
                <a:ea typeface="+mn-ea"/>
                <a:cs typeface="+mn-cs"/>
              </a:rPr>
              <a:t>1996</a:t>
            </a:r>
            <a:r>
              <a:rPr lang="en-US" sz="1200" kern="1200" dirty="0" smtClean="0">
                <a:solidFill>
                  <a:schemeClr val="tx1"/>
                </a:solidFill>
                <a:effectLst/>
                <a:latin typeface="+mn-lt"/>
                <a:ea typeface="+mn-ea"/>
                <a:cs typeface="+mn-cs"/>
              </a:rPr>
              <a:t>- Illegal Immigration Reform and Immigration Responsibility Act (IIRIRA): states that immigrants unlawfully present in the United States for 180 days but less than 365 days must remain outside of the U.S. for three years, for those &gt;365 days they must stay outside the U.S. for ten years</a:t>
            </a:r>
          </a:p>
          <a:p>
            <a:r>
              <a:rPr lang="en-US" sz="1200" b="1" kern="1200" dirty="0" smtClean="0">
                <a:solidFill>
                  <a:schemeClr val="tx1"/>
                </a:solidFill>
                <a:effectLst/>
                <a:latin typeface="+mn-lt"/>
                <a:ea typeface="+mn-ea"/>
                <a:cs typeface="+mn-cs"/>
              </a:rPr>
              <a:t>2001</a:t>
            </a:r>
            <a:r>
              <a:rPr lang="en-US" sz="1200" kern="1200" dirty="0" smtClean="0">
                <a:solidFill>
                  <a:schemeClr val="tx1"/>
                </a:solidFill>
                <a:effectLst/>
                <a:latin typeface="+mn-lt"/>
                <a:ea typeface="+mn-ea"/>
                <a:cs typeface="+mn-cs"/>
              </a:rPr>
              <a:t>- California and Texas allow in-state tuition for undocumented students</a:t>
            </a:r>
          </a:p>
          <a:p>
            <a:r>
              <a:rPr lang="en-US" sz="1200" b="1" kern="1200" dirty="0" smtClean="0">
                <a:solidFill>
                  <a:schemeClr val="tx1"/>
                </a:solidFill>
                <a:effectLst/>
                <a:latin typeface="+mn-lt"/>
                <a:ea typeface="+mn-ea"/>
                <a:cs typeface="+mn-cs"/>
              </a:rPr>
              <a:t>2001</a:t>
            </a:r>
            <a:r>
              <a:rPr lang="en-US" sz="1200" kern="1200" dirty="0" smtClean="0">
                <a:solidFill>
                  <a:schemeClr val="tx1"/>
                </a:solidFill>
                <a:effectLst/>
                <a:latin typeface="+mn-lt"/>
                <a:ea typeface="+mn-ea"/>
                <a:cs typeface="+mn-cs"/>
              </a:rPr>
              <a:t>- Development, and Relief and Education for Alien Minors (DREAM Act) is first introduced: details on this act will be featured later in presentation</a:t>
            </a:r>
          </a:p>
          <a:p>
            <a:r>
              <a:rPr lang="en-US" sz="1200" b="1" kern="1200" dirty="0" smtClean="0">
                <a:solidFill>
                  <a:schemeClr val="tx1"/>
                </a:solidFill>
                <a:effectLst/>
                <a:latin typeface="+mn-lt"/>
                <a:ea typeface="+mn-ea"/>
                <a:cs typeface="+mn-cs"/>
              </a:rPr>
              <a:t>2012</a:t>
            </a:r>
            <a:r>
              <a:rPr lang="en-US" sz="1200" kern="1200" dirty="0" smtClean="0">
                <a:solidFill>
                  <a:schemeClr val="tx1"/>
                </a:solidFill>
                <a:effectLst/>
                <a:latin typeface="+mn-lt"/>
                <a:ea typeface="+mn-ea"/>
                <a:cs typeface="+mn-cs"/>
              </a:rPr>
              <a:t>- Deferred Action for Childhood Arrivals (DACA): details on this act will be featured later in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2014</a:t>
            </a:r>
            <a:r>
              <a:rPr lang="en-US" sz="1200" kern="1200" dirty="0" smtClean="0">
                <a:solidFill>
                  <a:schemeClr val="tx1"/>
                </a:solidFill>
                <a:effectLst/>
                <a:latin typeface="+mn-lt"/>
                <a:ea typeface="+mn-ea"/>
                <a:cs typeface="+mn-cs"/>
              </a:rPr>
              <a:t>- Changes to DACA : details on this act will be featured later in presentation</a:t>
            </a:r>
          </a:p>
          <a:p>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5</a:t>
            </a:fld>
            <a:endParaRPr lang="en-US"/>
          </a:p>
        </p:txBody>
      </p:sp>
    </p:spTree>
    <p:extLst>
      <p:ext uri="{BB962C8B-B14F-4D97-AF65-F5344CB8AC3E}">
        <p14:creationId xmlns:p14="http://schemas.microsoft.com/office/powerpoint/2010/main" val="384207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slides include current statistics related to undocumented students. Although the Department of Homeland Security has not released an official report after 2012, the 11.5 million unauthorized immigrant statistic is estimated to have grown to approximately 11.5-12 million. Note should be taken to the six states with the highest populations of unauthorized immigrants and their proximity to immigrant countries and borders.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6</a:t>
            </a:fld>
            <a:endParaRPr lang="en-US"/>
          </a:p>
        </p:txBody>
      </p:sp>
    </p:spTree>
    <p:extLst>
      <p:ext uri="{BB962C8B-B14F-4D97-AF65-F5344CB8AC3E}">
        <p14:creationId xmlns:p14="http://schemas.microsoft.com/office/powerpoint/2010/main" val="361409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Resources for Additional Information:</a:t>
            </a:r>
            <a:endParaRPr lang="en-US" dirty="0" smtClean="0">
              <a:effectLst/>
            </a:endParaRPr>
          </a:p>
          <a:p>
            <a:r>
              <a:rPr lang="en-US" sz="1200" kern="1200" dirty="0" smtClean="0">
                <a:solidFill>
                  <a:schemeClr val="tx1"/>
                </a:solidFill>
                <a:effectLst/>
                <a:latin typeface="+mn-lt"/>
                <a:ea typeface="+mn-ea"/>
                <a:cs typeface="+mn-cs"/>
              </a:rPr>
              <a:t>-Educations for Fair Consideration </a:t>
            </a:r>
            <a:endParaRPr lang="en-US" dirty="0" smtClean="0">
              <a:effectLst/>
            </a:endParaRPr>
          </a:p>
          <a:p>
            <a:r>
              <a:rPr lang="en-US" sz="1200" kern="1200" dirty="0" smtClean="0">
                <a:solidFill>
                  <a:schemeClr val="tx1"/>
                </a:solidFill>
                <a:effectLst/>
                <a:latin typeface="+mn-lt"/>
                <a:ea typeface="+mn-ea"/>
                <a:cs typeface="+mn-cs"/>
              </a:rPr>
              <a:t>www.e4fc.org</a:t>
            </a:r>
            <a:endParaRPr lang="en-US" dirty="0" smtClean="0">
              <a:effectLst/>
            </a:endParaRPr>
          </a:p>
          <a:p>
            <a:r>
              <a:rPr lang="en-US" sz="1200" kern="1200" dirty="0" smtClean="0">
                <a:solidFill>
                  <a:schemeClr val="tx1"/>
                </a:solidFill>
                <a:effectLst/>
                <a:latin typeface="+mn-lt"/>
                <a:ea typeface="+mn-ea"/>
                <a:cs typeface="+mn-cs"/>
              </a:rPr>
              <a:t>-National Immigration Law Center</a:t>
            </a:r>
            <a:endParaRPr lang="en-US" dirty="0" smtClean="0">
              <a:effectLst/>
            </a:endParaRPr>
          </a:p>
          <a:p>
            <a:r>
              <a:rPr lang="en-US" sz="1200" kern="1200" dirty="0" smtClean="0">
                <a:solidFill>
                  <a:schemeClr val="tx1"/>
                </a:solidFill>
                <a:effectLst/>
                <a:latin typeface="+mn-lt"/>
                <a:ea typeface="+mn-ea"/>
                <a:cs typeface="+mn-cs"/>
              </a:rPr>
              <a:t>www.nilc.org</a:t>
            </a:r>
            <a:endParaRPr lang="en-US" dirty="0" smtClean="0">
              <a:effectLst/>
            </a:endParaRPr>
          </a:p>
          <a:p>
            <a:r>
              <a:rPr lang="en-US" sz="1200" kern="1200" dirty="0" smtClean="0">
                <a:solidFill>
                  <a:schemeClr val="tx1"/>
                </a:solidFill>
                <a:effectLst/>
                <a:latin typeface="+mn-lt"/>
                <a:ea typeface="+mn-ea"/>
                <a:cs typeface="+mn-cs"/>
              </a:rPr>
              <a:t>-Pew Hispanic Center</a:t>
            </a:r>
            <a:endParaRPr lang="en-US" dirty="0" smtClean="0">
              <a:effectLst/>
            </a:endParaRPr>
          </a:p>
          <a:p>
            <a:r>
              <a:rPr lang="en-US" sz="1200" kern="1200" dirty="0" smtClean="0">
                <a:solidFill>
                  <a:schemeClr val="tx1"/>
                </a:solidFill>
                <a:effectLst/>
                <a:latin typeface="+mn-lt"/>
                <a:ea typeface="+mn-ea"/>
                <a:cs typeface="+mn-cs"/>
              </a:rPr>
              <a:t>www.pewhispanic.org</a:t>
            </a:r>
            <a:endParaRPr lang="en-US" dirty="0" smtClean="0">
              <a:effectLst/>
            </a:endParaRPr>
          </a:p>
          <a:p>
            <a:r>
              <a:rPr lang="en-US" sz="1200" kern="1200" dirty="0" smtClean="0">
                <a:solidFill>
                  <a:schemeClr val="tx1"/>
                </a:solidFill>
                <a:effectLst/>
                <a:latin typeface="+mn-lt"/>
                <a:ea typeface="+mn-ea"/>
                <a:cs typeface="+mn-cs"/>
              </a:rPr>
              <a:t>-Urban Institute</a:t>
            </a:r>
            <a:endParaRPr lang="en-US" dirty="0" smtClean="0">
              <a:effectLst/>
            </a:endParaRPr>
          </a:p>
          <a:p>
            <a:r>
              <a:rPr lang="en-US" sz="1200" u="none" strike="noStrike" kern="1200" dirty="0" smtClean="0">
                <a:solidFill>
                  <a:schemeClr val="tx1"/>
                </a:solidFill>
                <a:effectLst/>
                <a:latin typeface="+mn-lt"/>
                <a:ea typeface="+mn-ea"/>
                <a:cs typeface="+mn-cs"/>
                <a:hlinkClick r:id="rId3"/>
              </a:rPr>
              <a:t>www.urban.org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7</a:t>
            </a:fld>
            <a:endParaRPr lang="en-US"/>
          </a:p>
        </p:txBody>
      </p:sp>
    </p:spTree>
    <p:extLst>
      <p:ext uri="{BB962C8B-B14F-4D97-AF65-F5344CB8AC3E}">
        <p14:creationId xmlns:p14="http://schemas.microsoft.com/office/powerpoint/2010/main" val="361409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acts to dispel many myths about undocumented students. Most college bound students were either both, or have lived in the U.S. for most of their lives. These points are important for the facilitator to make, as they are painting a picture for student affairs professionals. For professionals that may have not worked with these students, it is possible for them to assume that undocumented students cannot speak English, or have performed poorly because of a lack in education. The final point is especially important because these students currently lack a way to become legal residents, and that does not mean that they do not desire to. </a:t>
            </a:r>
            <a:endParaRPr lang="en-US" dirty="0"/>
          </a:p>
        </p:txBody>
      </p:sp>
      <p:sp>
        <p:nvSpPr>
          <p:cNvPr id="4" name="Slide Number Placeholder 3"/>
          <p:cNvSpPr>
            <a:spLocks noGrp="1"/>
          </p:cNvSpPr>
          <p:nvPr>
            <p:ph type="sldNum" sz="quarter" idx="10"/>
          </p:nvPr>
        </p:nvSpPr>
        <p:spPr/>
        <p:txBody>
          <a:bodyPr/>
          <a:lstStyle/>
          <a:p>
            <a:fld id="{90B10FFF-E236-4E6E-B612-28EF4FBDD531}" type="slidenum">
              <a:rPr lang="en-US" smtClean="0"/>
              <a:t>8</a:t>
            </a:fld>
            <a:endParaRPr lang="en-US"/>
          </a:p>
        </p:txBody>
      </p:sp>
    </p:spTree>
    <p:extLst>
      <p:ext uri="{BB962C8B-B14F-4D97-AF65-F5344CB8AC3E}">
        <p14:creationId xmlns:p14="http://schemas.microsoft.com/office/powerpoint/2010/main" val="15375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should go over information on the</a:t>
            </a:r>
            <a:r>
              <a:rPr lang="en-US" baseline="0" dirty="0" smtClean="0"/>
              <a:t> slide about the DREAM act.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Revision- </a:t>
            </a:r>
            <a:r>
              <a:rPr lang="en-US" dirty="0" smtClean="0">
                <a:latin typeface="Book Antiqua" panose="02040602050305030304" pitchFamily="18" charset="0"/>
              </a:rPr>
              <a:t>President Barack Obama announced that his administration would stop deporting young illegal aliens who match certain criteria previously proposed under the DREAM ACT</a:t>
            </a:r>
          </a:p>
        </p:txBody>
      </p:sp>
      <p:sp>
        <p:nvSpPr>
          <p:cNvPr id="4" name="Slide Number Placeholder 3"/>
          <p:cNvSpPr>
            <a:spLocks noGrp="1"/>
          </p:cNvSpPr>
          <p:nvPr>
            <p:ph type="sldNum" sz="quarter" idx="10"/>
          </p:nvPr>
        </p:nvSpPr>
        <p:spPr/>
        <p:txBody>
          <a:bodyPr/>
          <a:lstStyle/>
          <a:p>
            <a:fld id="{90B10FFF-E236-4E6E-B612-28EF4FBDD531}" type="slidenum">
              <a:rPr lang="en-US" smtClean="0"/>
              <a:t>9</a:t>
            </a:fld>
            <a:endParaRPr lang="en-US"/>
          </a:p>
        </p:txBody>
      </p:sp>
    </p:spTree>
    <p:extLst>
      <p:ext uri="{BB962C8B-B14F-4D97-AF65-F5344CB8AC3E}">
        <p14:creationId xmlns:p14="http://schemas.microsoft.com/office/powerpoint/2010/main" val="419115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66BB6-A603-442A-85CE-0C830883A887}"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415628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66BB6-A603-442A-85CE-0C830883A887}"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39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66BB6-A603-442A-85CE-0C830883A887}"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127994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66BB6-A603-442A-85CE-0C830883A887}"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270227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66BB6-A603-442A-85CE-0C830883A887}"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209922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466BB6-A603-442A-85CE-0C830883A887}"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314077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466BB6-A603-442A-85CE-0C830883A887}"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309767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66BB6-A603-442A-85CE-0C830883A887}"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59297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66BB6-A603-442A-85CE-0C830883A887}"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45841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66BB6-A603-442A-85CE-0C830883A887}"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87520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66BB6-A603-442A-85CE-0C830883A887}"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8FEFF-90CD-4CF9-93AC-5BDF314AA393}" type="slidenum">
              <a:rPr lang="en-US" smtClean="0"/>
              <a:t>‹#›</a:t>
            </a:fld>
            <a:endParaRPr lang="en-US"/>
          </a:p>
        </p:txBody>
      </p:sp>
    </p:spTree>
    <p:extLst>
      <p:ext uri="{BB962C8B-B14F-4D97-AF65-F5344CB8AC3E}">
        <p14:creationId xmlns:p14="http://schemas.microsoft.com/office/powerpoint/2010/main" val="172394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66BB6-A603-442A-85CE-0C830883A887}" type="datetimeFigureOut">
              <a:rPr lang="en-US" smtClean="0"/>
              <a:t>3/30/2015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8FEFF-90CD-4CF9-93AC-5BDF314AA393}" type="slidenum">
              <a:rPr lang="en-US" smtClean="0"/>
              <a:t>‹#›</a:t>
            </a:fld>
            <a:endParaRPr lang="en-US"/>
          </a:p>
        </p:txBody>
      </p:sp>
    </p:spTree>
    <p:extLst>
      <p:ext uri="{BB962C8B-B14F-4D97-AF65-F5344CB8AC3E}">
        <p14:creationId xmlns:p14="http://schemas.microsoft.com/office/powerpoint/2010/main" val="94766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iacac.org/undocumented/"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hyperlink" Target="https://www.americanprogress.org/issues/immigration/report/2014/12/05/101366/removing-barriers-to-higher-education-for-undocumented-students/" TargetMode="External"/><Relationship Id="rId3" Type="http://schemas.openxmlformats.org/officeDocument/2006/relationships/hyperlink" Target="https://login.proxy.lib.fsu.edu/login?url=http://search.proquest.com/docview/1649198287?accountid=4840" TargetMode="External"/><Relationship Id="rId7" Type="http://schemas.openxmlformats.org/officeDocument/2006/relationships/hyperlink" Target="http://www.iacac.org/undocumented/"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onlinelibrary.wiley.com/doi/10.1002/ss.365/abstract" TargetMode="External"/><Relationship Id="rId5" Type="http://schemas.openxmlformats.org/officeDocument/2006/relationships/hyperlink" Target="http://www.iacac.org/wp-content/uploads/2011/10/E4FC-Parent-Guide.pdf" TargetMode="External"/><Relationship Id="rId4" Type="http://schemas.openxmlformats.org/officeDocument/2006/relationships/hyperlink" Target="http://www.e4fc.org/images/Fact_Sheet.pdf" TargetMode="External"/><Relationship Id="rId9" Type="http://schemas.openxmlformats.org/officeDocument/2006/relationships/hyperlink" Target="http://www.dhs.gov/deferred-action-childhood-arrival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1365" y="405187"/>
            <a:ext cx="11277600" cy="1029166"/>
          </a:xfrm>
        </p:spPr>
        <p:txBody>
          <a:bodyPr>
            <a:normAutofit fontScale="90000"/>
          </a:bodyPr>
          <a:lstStyle/>
          <a:p>
            <a:r>
              <a:rPr lang="en-US" b="1" dirty="0">
                <a:latin typeface="Book Antiqua" panose="02040602050305030304" pitchFamily="18" charset="0"/>
              </a:rPr>
              <a:t>Are you an American? PROVE IT.</a:t>
            </a:r>
            <a:endParaRPr lang="en-US" b="1" dirty="0">
              <a:latin typeface="Book Antiqua" panose="02040602050305030304" pitchFamily="18" charset="0"/>
            </a:endParaRPr>
          </a:p>
        </p:txBody>
      </p:sp>
      <p:sp>
        <p:nvSpPr>
          <p:cNvPr id="5" name="Subtitle 4"/>
          <p:cNvSpPr>
            <a:spLocks noGrp="1"/>
          </p:cNvSpPr>
          <p:nvPr>
            <p:ph type="subTitle" idx="1"/>
          </p:nvPr>
        </p:nvSpPr>
        <p:spPr>
          <a:xfrm>
            <a:off x="1111625" y="2169454"/>
            <a:ext cx="9556376" cy="3550024"/>
          </a:xfrm>
        </p:spPr>
        <p:txBody>
          <a:bodyPr>
            <a:normAutofit/>
          </a:bodyPr>
          <a:lstStyle/>
          <a:p>
            <a:pPr marL="342900" indent="-342900" algn="just">
              <a:buFont typeface="Arial" panose="020B0604020202020204" pitchFamily="34" charset="0"/>
              <a:buChar char="•"/>
            </a:pPr>
            <a:r>
              <a:rPr lang="en-US" sz="2800" dirty="0">
                <a:latin typeface="Book Antiqua" panose="02040602050305030304" pitchFamily="18" charset="0"/>
              </a:rPr>
              <a:t>Take out a pen – you are taking a written citizenship test</a:t>
            </a:r>
          </a:p>
          <a:p>
            <a:pPr marL="342900" indent="-342900" algn="just">
              <a:buFont typeface="Arial" panose="020B0604020202020204" pitchFamily="34" charset="0"/>
              <a:buChar char="•"/>
            </a:pPr>
            <a:r>
              <a:rPr lang="en-US" sz="2800" dirty="0">
                <a:latin typeface="Book Antiqua" panose="02040602050305030304" pitchFamily="18" charset="0"/>
              </a:rPr>
              <a:t>You have 10 minutes to complete this test</a:t>
            </a:r>
          </a:p>
          <a:p>
            <a:pPr marL="342900" indent="-342900" algn="just">
              <a:buFont typeface="Arial" panose="020B0604020202020204" pitchFamily="34" charset="0"/>
              <a:buChar char="•"/>
            </a:pPr>
            <a:r>
              <a:rPr lang="en-US" sz="2800" dirty="0">
                <a:latin typeface="Book Antiqua" panose="02040602050305030304" pitchFamily="18" charset="0"/>
              </a:rPr>
              <a:t>Answers will be in short-answer format </a:t>
            </a:r>
          </a:p>
          <a:p>
            <a:pPr marL="342900" indent="-342900" algn="just">
              <a:buFont typeface="Arial" panose="020B0604020202020204" pitchFamily="34" charset="0"/>
              <a:buChar char="•"/>
            </a:pPr>
            <a:r>
              <a:rPr lang="en-US" sz="2800" dirty="0">
                <a:latin typeface="Book Antiqua" panose="02040602050305030304" pitchFamily="18" charset="0"/>
              </a:rPr>
              <a:t>Make sure your answers are current</a:t>
            </a:r>
          </a:p>
          <a:p>
            <a:pPr marL="342900" indent="-342900" algn="just">
              <a:buFont typeface="Arial" panose="020B0604020202020204" pitchFamily="34" charset="0"/>
              <a:buChar char="•"/>
            </a:pPr>
            <a:r>
              <a:rPr lang="en-US" sz="2800" dirty="0">
                <a:latin typeface="Book Antiqua" panose="02040602050305030304" pitchFamily="18" charset="0"/>
              </a:rPr>
              <a:t>Your USCIS Officer will inform you of when it is time to </a:t>
            </a:r>
            <a:r>
              <a:rPr lang="en-US" sz="2800" dirty="0" smtClean="0">
                <a:latin typeface="Book Antiqua" panose="02040602050305030304" pitchFamily="18" charset="0"/>
              </a:rPr>
              <a:t>stop</a:t>
            </a:r>
            <a:endParaRPr lang="en-US" sz="2800" dirty="0">
              <a:latin typeface="Book Antiqua" panose="02040602050305030304" pitchFamily="18" charset="0"/>
            </a:endParaRPr>
          </a:p>
        </p:txBody>
      </p:sp>
    </p:spTree>
    <p:extLst>
      <p:ext uri="{BB962C8B-B14F-4D97-AF65-F5344CB8AC3E}">
        <p14:creationId xmlns:p14="http://schemas.microsoft.com/office/powerpoint/2010/main" val="3265723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889317"/>
          </a:xfrm>
        </p:spPr>
        <p:txBody>
          <a:bodyPr>
            <a:normAutofit fontScale="90000"/>
          </a:bodyPr>
          <a:lstStyle/>
          <a:p>
            <a:r>
              <a:rPr lang="en-US" sz="6700" b="1" u="sng" dirty="0" smtClean="0">
                <a:latin typeface="Book Antiqua" panose="02040602050305030304" pitchFamily="18" charset="0"/>
              </a:rPr>
              <a:t>Myths</a:t>
            </a:r>
            <a:endParaRPr lang="en-US" b="1" u="sng" dirty="0">
              <a:latin typeface="Book Antiqua" panose="02040602050305030304" pitchFamily="18" charset="0"/>
            </a:endParaRPr>
          </a:p>
        </p:txBody>
      </p:sp>
      <p:sp>
        <p:nvSpPr>
          <p:cNvPr id="5" name="Subtitle 4"/>
          <p:cNvSpPr>
            <a:spLocks noGrp="1"/>
          </p:cNvSpPr>
          <p:nvPr>
            <p:ph type="subTitle" idx="1"/>
          </p:nvPr>
        </p:nvSpPr>
        <p:spPr>
          <a:xfrm>
            <a:off x="394446" y="1691640"/>
            <a:ext cx="11797553" cy="3383280"/>
          </a:xfrm>
        </p:spPr>
        <p:txBody>
          <a:bodyPr>
            <a:normAutofit lnSpcReduction="10000"/>
          </a:bodyPr>
          <a:lstStyle/>
          <a:p>
            <a:pPr marL="342900" indent="-342900" algn="l">
              <a:buFont typeface="Arial" panose="020B0604020202020204" pitchFamily="34" charset="0"/>
              <a:buChar char="•"/>
            </a:pPr>
            <a:r>
              <a:rPr lang="en-US" dirty="0" smtClean="0">
                <a:latin typeface="Book Antiqua" panose="02040602050305030304" pitchFamily="18" charset="0"/>
              </a:rPr>
              <a:t>The DREAM Act uses taxpayer dollars for scholarships and grants to undocumented students.</a:t>
            </a:r>
          </a:p>
          <a:p>
            <a:pPr algn="l"/>
            <a:endParaRPr lang="en-US" dirty="0" smtClean="0">
              <a:latin typeface="Book Antiqua" panose="02040602050305030304" pitchFamily="18" charset="0"/>
            </a:endParaRPr>
          </a:p>
          <a:p>
            <a:pPr algn="l"/>
            <a:endParaRPr lang="en-US" dirty="0">
              <a:latin typeface="Book Antiqua" panose="02040602050305030304" pitchFamily="18" charset="0"/>
            </a:endParaRPr>
          </a:p>
          <a:p>
            <a:pPr marL="342900" indent="-342900" algn="l">
              <a:buFont typeface="Arial" panose="020B0604020202020204" pitchFamily="34" charset="0"/>
              <a:buChar char="•"/>
            </a:pPr>
            <a:r>
              <a:rPr lang="en-US" dirty="0" smtClean="0">
                <a:latin typeface="Book Antiqua" panose="02040602050305030304" pitchFamily="18" charset="0"/>
              </a:rPr>
              <a:t>The DREAM Act will result in a mass amnesty.</a:t>
            </a:r>
          </a:p>
          <a:p>
            <a:pPr algn="l"/>
            <a:endParaRPr lang="en-US" dirty="0">
              <a:latin typeface="Book Antiqua" panose="02040602050305030304" pitchFamily="18" charset="0"/>
            </a:endParaRPr>
          </a:p>
          <a:p>
            <a:pPr algn="l"/>
            <a:endParaRPr lang="en-US" dirty="0" smtClean="0">
              <a:latin typeface="Book Antiqua" panose="02040602050305030304" pitchFamily="18" charset="0"/>
            </a:endParaRPr>
          </a:p>
          <a:p>
            <a:pPr marL="342900" indent="-342900" algn="l">
              <a:buFont typeface="Arial" panose="020B0604020202020204" pitchFamily="34" charset="0"/>
              <a:buChar char="•"/>
            </a:pPr>
            <a:r>
              <a:rPr lang="en-US" dirty="0" smtClean="0">
                <a:latin typeface="Book Antiqua" panose="02040602050305030304" pitchFamily="18" charset="0"/>
              </a:rPr>
              <a:t>The DREAM Act would diminish opportunities for U.S.-citizen students.</a:t>
            </a:r>
            <a:endParaRPr lang="en-US" dirty="0">
              <a:latin typeface="Book Antiqua" panose="02040602050305030304" pitchFamily="18" charset="0"/>
            </a:endParaRPr>
          </a:p>
        </p:txBody>
      </p:sp>
    </p:spTree>
    <p:extLst>
      <p:ext uri="{BB962C8B-B14F-4D97-AF65-F5344CB8AC3E}">
        <p14:creationId xmlns:p14="http://schemas.microsoft.com/office/powerpoint/2010/main" val="309000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960120"/>
          </a:xfrm>
        </p:spPr>
        <p:txBody>
          <a:bodyPr/>
          <a:lstStyle/>
          <a:p>
            <a:r>
              <a:rPr lang="en-US" b="1" u="sng" dirty="0" smtClean="0">
                <a:latin typeface="Book Antiqua" panose="02040602050305030304" pitchFamily="18" charset="0"/>
              </a:rPr>
              <a:t>DACA</a:t>
            </a:r>
            <a:endParaRPr lang="en-US" b="1" u="sng" dirty="0">
              <a:latin typeface="Book Antiqua" panose="02040602050305030304" pitchFamily="18" charset="0"/>
            </a:endParaRPr>
          </a:p>
        </p:txBody>
      </p:sp>
      <p:sp>
        <p:nvSpPr>
          <p:cNvPr id="5" name="Subtitle 4"/>
          <p:cNvSpPr>
            <a:spLocks noGrp="1"/>
          </p:cNvSpPr>
          <p:nvPr>
            <p:ph type="subTitle" idx="1"/>
          </p:nvPr>
        </p:nvSpPr>
        <p:spPr>
          <a:xfrm>
            <a:off x="376518" y="1434352"/>
            <a:ext cx="11546541" cy="5423647"/>
          </a:xfrm>
        </p:spPr>
        <p:txBody>
          <a:bodyPr/>
          <a:lstStyle/>
          <a:p>
            <a:pPr algn="l"/>
            <a:r>
              <a:rPr lang="en-US" dirty="0" smtClean="0">
                <a:latin typeface="Book Antiqua" panose="02040602050305030304" pitchFamily="18" charset="0"/>
              </a:rPr>
              <a:t>DACA- (Deferred Action for Childhood Arrivals federal program)</a:t>
            </a:r>
          </a:p>
          <a:p>
            <a:pPr algn="l"/>
            <a:r>
              <a:rPr lang="en-US" dirty="0">
                <a:latin typeface="Book Antiqua" panose="02040602050305030304" pitchFamily="18" charset="0"/>
              </a:rPr>
              <a:t>A</a:t>
            </a:r>
            <a:r>
              <a:rPr lang="en-US" dirty="0" smtClean="0">
                <a:latin typeface="Book Antiqua" panose="02040602050305030304" pitchFamily="18" charset="0"/>
              </a:rPr>
              <a:t>n executive order that grants undocumented/illegal immigrants who arrived in the U.S. as children legal standing, a Social Security Number, and a renewable Work Authorization permit that was valid for TWO years.</a:t>
            </a:r>
          </a:p>
          <a:p>
            <a:pPr algn="l"/>
            <a:endParaRPr lang="en-US" dirty="0">
              <a:latin typeface="Book Antiqua" panose="02040602050305030304" pitchFamily="18" charset="0"/>
            </a:endParaRPr>
          </a:p>
          <a:p>
            <a:pPr algn="l"/>
            <a:r>
              <a:rPr lang="en-US" dirty="0" smtClean="0">
                <a:latin typeface="Book Antiqua" panose="02040602050305030304" pitchFamily="18" charset="0"/>
              </a:rPr>
              <a:t>Top 5 currently eligible DACA beneficiaries come from </a:t>
            </a:r>
          </a:p>
          <a:p>
            <a:pPr algn="l"/>
            <a:r>
              <a:rPr lang="en-US" dirty="0" smtClean="0">
                <a:latin typeface="Book Antiqua" panose="02040602050305030304" pitchFamily="18" charset="0"/>
              </a:rPr>
              <a:t>Mexico (65%)</a:t>
            </a:r>
          </a:p>
          <a:p>
            <a:pPr algn="l"/>
            <a:r>
              <a:rPr lang="es-ES" dirty="0" smtClean="0">
                <a:latin typeface="Book Antiqua" panose="02040602050305030304" pitchFamily="18" charset="0"/>
              </a:rPr>
              <a:t>El Salvador (4%)</a:t>
            </a:r>
          </a:p>
          <a:p>
            <a:pPr algn="l"/>
            <a:r>
              <a:rPr lang="es-ES" dirty="0" smtClean="0">
                <a:latin typeface="Book Antiqua" panose="02040602050305030304" pitchFamily="18" charset="0"/>
              </a:rPr>
              <a:t>Guatemala (3%)</a:t>
            </a:r>
          </a:p>
          <a:p>
            <a:pPr algn="l"/>
            <a:r>
              <a:rPr lang="es-ES" dirty="0" smtClean="0">
                <a:latin typeface="Book Antiqua" panose="02040602050305030304" pitchFamily="18" charset="0"/>
              </a:rPr>
              <a:t>Honduras (2%)</a:t>
            </a:r>
          </a:p>
          <a:p>
            <a:pPr algn="l"/>
            <a:r>
              <a:rPr lang="es-ES" dirty="0" smtClean="0">
                <a:latin typeface="Book Antiqua" panose="02040602050305030304" pitchFamily="18" charset="0"/>
              </a:rPr>
              <a:t>Colombia (1%)</a:t>
            </a:r>
            <a:endParaRPr lang="en-US" dirty="0">
              <a:latin typeface="Book Antiqua" panose="02040602050305030304" pitchFamily="18" charset="0"/>
            </a:endParaRPr>
          </a:p>
        </p:txBody>
      </p:sp>
    </p:spTree>
    <p:extLst>
      <p:ext uri="{BB962C8B-B14F-4D97-AF65-F5344CB8AC3E}">
        <p14:creationId xmlns:p14="http://schemas.microsoft.com/office/powerpoint/2010/main" val="247288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1255077"/>
          </a:xfrm>
        </p:spPr>
        <p:txBody>
          <a:bodyPr>
            <a:normAutofit/>
          </a:bodyPr>
          <a:lstStyle/>
          <a:p>
            <a:r>
              <a:rPr lang="en-US" b="1" u="sng" dirty="0" smtClean="0">
                <a:latin typeface="Book Antiqua" panose="02040602050305030304" pitchFamily="18" charset="0"/>
              </a:rPr>
              <a:t>Struggles of the Undocumented</a:t>
            </a:r>
            <a:endParaRPr lang="en-US" b="1" u="sng" dirty="0">
              <a:latin typeface="Book Antiqua" panose="02040602050305030304" pitchFamily="18" charset="0"/>
            </a:endParaRPr>
          </a:p>
        </p:txBody>
      </p:sp>
      <p:sp>
        <p:nvSpPr>
          <p:cNvPr id="5" name="Subtitle 4"/>
          <p:cNvSpPr>
            <a:spLocks noGrp="1"/>
          </p:cNvSpPr>
          <p:nvPr>
            <p:ph type="subTitle" idx="1"/>
          </p:nvPr>
        </p:nvSpPr>
        <p:spPr>
          <a:xfrm>
            <a:off x="412367" y="2286000"/>
            <a:ext cx="5514535" cy="2606040"/>
          </a:xfrm>
        </p:spPr>
        <p:txBody>
          <a:bodyPr>
            <a:noAutofit/>
          </a:bodyPr>
          <a:lstStyle/>
          <a:p>
            <a:pPr marL="342900" indent="-342900" algn="l">
              <a:buFont typeface="Arial" panose="020B0604020202020204" pitchFamily="34" charset="0"/>
              <a:buChar char="•"/>
            </a:pPr>
            <a:r>
              <a:rPr lang="en-US" dirty="0" smtClean="0">
                <a:latin typeface="Book Antiqua" panose="02040602050305030304" pitchFamily="18" charset="0"/>
              </a:rPr>
              <a:t>Unknowing of their status</a:t>
            </a:r>
          </a:p>
          <a:p>
            <a:pPr marL="342900" indent="-342900" algn="l">
              <a:buFont typeface="Arial" panose="020B0604020202020204" pitchFamily="34" charset="0"/>
              <a:buChar char="•"/>
            </a:pPr>
            <a:endParaRPr lang="en-US" dirty="0" smtClean="0">
              <a:latin typeface="Book Antiqua" panose="02040602050305030304" pitchFamily="18" charset="0"/>
            </a:endParaRPr>
          </a:p>
          <a:p>
            <a:pPr marL="342900" indent="-342900" algn="l">
              <a:buFont typeface="Arial" panose="020B0604020202020204" pitchFamily="34" charset="0"/>
              <a:buChar char="•"/>
            </a:pPr>
            <a:r>
              <a:rPr lang="en-US" dirty="0" smtClean="0">
                <a:latin typeface="Book Antiqua" panose="02040602050305030304" pitchFamily="18" charset="0"/>
              </a:rPr>
              <a:t>Language Barrier</a:t>
            </a:r>
          </a:p>
          <a:p>
            <a:pPr marL="342900" indent="-342900" algn="l">
              <a:buFont typeface="Arial" panose="020B0604020202020204" pitchFamily="34" charset="0"/>
              <a:buChar char="•"/>
            </a:pPr>
            <a:endParaRPr lang="en-US" dirty="0" smtClean="0">
              <a:latin typeface="Book Antiqua" panose="02040602050305030304" pitchFamily="18" charset="0"/>
            </a:endParaRPr>
          </a:p>
          <a:p>
            <a:pPr marL="342900" indent="-342900" algn="l">
              <a:buFont typeface="Arial" panose="020B0604020202020204" pitchFamily="34" charset="0"/>
              <a:buChar char="•"/>
            </a:pPr>
            <a:r>
              <a:rPr lang="en-US" dirty="0" smtClean="0">
                <a:latin typeface="Book Antiqua" panose="02040602050305030304" pitchFamily="18" charset="0"/>
              </a:rPr>
              <a:t>Inconsistent State Laws/University Rules</a:t>
            </a:r>
          </a:p>
        </p:txBody>
      </p:sp>
      <p:sp>
        <p:nvSpPr>
          <p:cNvPr id="6" name="Subtitle 4"/>
          <p:cNvSpPr txBox="1">
            <a:spLocks/>
          </p:cNvSpPr>
          <p:nvPr/>
        </p:nvSpPr>
        <p:spPr>
          <a:xfrm>
            <a:off x="6374724" y="2286000"/>
            <a:ext cx="5514535" cy="23282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smtClean="0">
                <a:latin typeface="Book Antiqua" panose="02040602050305030304" pitchFamily="18" charset="0"/>
              </a:rPr>
              <a:t>Transportation</a:t>
            </a:r>
          </a:p>
          <a:p>
            <a:pPr marL="342900" indent="-342900" algn="l">
              <a:buFont typeface="Arial" panose="020B0604020202020204" pitchFamily="34" charset="0"/>
              <a:buChar char="•"/>
            </a:pPr>
            <a:endParaRPr lang="en-US" dirty="0" smtClean="0">
              <a:latin typeface="Book Antiqua" panose="02040602050305030304" pitchFamily="18" charset="0"/>
            </a:endParaRPr>
          </a:p>
          <a:p>
            <a:pPr marL="342900" indent="-342900" algn="l">
              <a:buFont typeface="Arial" panose="020B0604020202020204" pitchFamily="34" charset="0"/>
              <a:buChar char="•"/>
            </a:pPr>
            <a:r>
              <a:rPr lang="en-US" dirty="0" smtClean="0">
                <a:latin typeface="Book Antiqua" panose="02040602050305030304" pitchFamily="18" charset="0"/>
              </a:rPr>
              <a:t>Cannot Receive Financial Aid</a:t>
            </a:r>
          </a:p>
          <a:p>
            <a:pPr marL="342900" indent="-342900" algn="l">
              <a:buFont typeface="Arial" panose="020B0604020202020204" pitchFamily="34" charset="0"/>
              <a:buChar char="•"/>
            </a:pPr>
            <a:endParaRPr lang="en-US" dirty="0" smtClean="0">
              <a:latin typeface="Book Antiqua" panose="02040602050305030304" pitchFamily="18" charset="0"/>
            </a:endParaRPr>
          </a:p>
          <a:p>
            <a:pPr marL="342900" indent="-342900" algn="l">
              <a:buFont typeface="Arial" panose="020B0604020202020204" pitchFamily="34" charset="0"/>
              <a:buChar char="•"/>
            </a:pPr>
            <a:r>
              <a:rPr lang="en-US" dirty="0" smtClean="0">
                <a:latin typeface="Book Antiqua" panose="02040602050305030304" pitchFamily="18" charset="0"/>
              </a:rPr>
              <a:t>Isolation on Campuses</a:t>
            </a:r>
          </a:p>
        </p:txBody>
      </p:sp>
    </p:spTree>
    <p:extLst>
      <p:ext uri="{BB962C8B-B14F-4D97-AF65-F5344CB8AC3E}">
        <p14:creationId xmlns:p14="http://schemas.microsoft.com/office/powerpoint/2010/main" val="95951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2868" y="77372"/>
            <a:ext cx="8623495" cy="6738425"/>
          </a:xfrm>
          <a:ln w="44450">
            <a:solidFill>
              <a:schemeClr val="tx1"/>
            </a:solidFill>
          </a:ln>
        </p:spPr>
      </p:pic>
    </p:spTree>
    <p:extLst>
      <p:ext uri="{BB962C8B-B14F-4D97-AF65-F5344CB8AC3E}">
        <p14:creationId xmlns:p14="http://schemas.microsoft.com/office/powerpoint/2010/main" val="392466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1417320"/>
          </a:xfrm>
        </p:spPr>
        <p:txBody>
          <a:bodyPr/>
          <a:lstStyle/>
          <a:p>
            <a:r>
              <a:rPr lang="en-US" b="1" u="sng" dirty="0" smtClean="0">
                <a:latin typeface="Book Antiqua" panose="02040602050305030304" pitchFamily="18" charset="0"/>
              </a:rPr>
              <a:t>Interesting Facts</a:t>
            </a:r>
            <a:endParaRPr lang="en-US" b="1" u="sng" dirty="0">
              <a:latin typeface="Book Antiqua" panose="02040602050305030304" pitchFamily="18" charset="0"/>
            </a:endParaRPr>
          </a:p>
        </p:txBody>
      </p:sp>
      <p:sp>
        <p:nvSpPr>
          <p:cNvPr id="5" name="Subtitle 4"/>
          <p:cNvSpPr>
            <a:spLocks noGrp="1"/>
          </p:cNvSpPr>
          <p:nvPr>
            <p:ph type="subTitle" idx="1"/>
          </p:nvPr>
        </p:nvSpPr>
        <p:spPr>
          <a:xfrm>
            <a:off x="394446" y="1488140"/>
            <a:ext cx="11797553" cy="5369859"/>
          </a:xfrm>
        </p:spPr>
        <p:txBody>
          <a:bodyPr>
            <a:normAutofit/>
          </a:bodyPr>
          <a:lstStyle/>
          <a:p>
            <a:pPr algn="l"/>
            <a:r>
              <a:rPr lang="en-US" dirty="0" smtClean="0">
                <a:latin typeface="Book Antiqua" panose="02040602050305030304" pitchFamily="18" charset="0"/>
              </a:rPr>
              <a:t>If an undocumented student reveals their status to a College/University</a:t>
            </a:r>
          </a:p>
          <a:p>
            <a:pPr algn="l"/>
            <a:r>
              <a:rPr lang="en-US" dirty="0" smtClean="0">
                <a:latin typeface="Book Antiqua" panose="02040602050305030304" pitchFamily="18" charset="0"/>
              </a:rPr>
              <a:t>Can the student be deported?</a:t>
            </a:r>
          </a:p>
          <a:p>
            <a:r>
              <a:rPr lang="en-US" sz="3200" dirty="0" smtClean="0">
                <a:latin typeface="Book Antiqua" panose="02040602050305030304" pitchFamily="18" charset="0"/>
              </a:rPr>
              <a:t>NO!</a:t>
            </a:r>
            <a:endParaRPr lang="en-US" dirty="0" smtClean="0">
              <a:latin typeface="Book Antiqua" panose="02040602050305030304" pitchFamily="18" charset="0"/>
            </a:endParaRPr>
          </a:p>
          <a:p>
            <a:pPr algn="l"/>
            <a:r>
              <a:rPr lang="en-US" dirty="0" smtClean="0">
                <a:latin typeface="Book Antiqua" panose="02040602050305030304" pitchFamily="18" charset="0"/>
              </a:rPr>
              <a:t>FERPA (The Federal Education and Privacy Act) protects these students.</a:t>
            </a:r>
            <a:endParaRPr lang="en-US" dirty="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HOWEVER</a:t>
            </a:r>
          </a:p>
          <a:p>
            <a:pPr algn="l"/>
            <a:r>
              <a:rPr lang="en-US" dirty="0" smtClean="0">
                <a:latin typeface="Book Antiqua" panose="02040602050305030304" pitchFamily="18" charset="0"/>
              </a:rPr>
              <a:t>Students caught lying about their citizenship status on their admissions application can be subject to their admissions being revoked.</a:t>
            </a:r>
          </a:p>
          <a:p>
            <a:pPr algn="l"/>
            <a:endParaRPr lang="en-US" dirty="0">
              <a:latin typeface="Book Antiqua" panose="02040602050305030304" pitchFamily="18" charset="0"/>
            </a:endParaRPr>
          </a:p>
          <a:p>
            <a:pPr algn="l"/>
            <a:endParaRPr lang="en-US" dirty="0" smtClean="0">
              <a:latin typeface="Book Antiqua" panose="02040602050305030304" pitchFamily="18" charset="0"/>
            </a:endParaRPr>
          </a:p>
          <a:p>
            <a:pPr algn="l"/>
            <a:endParaRPr lang="en-US" dirty="0">
              <a:latin typeface="Book Antiqua" panose="02040602050305030304" pitchFamily="18" charset="0"/>
            </a:endParaRPr>
          </a:p>
          <a:p>
            <a:pPr algn="r"/>
            <a:r>
              <a:rPr lang="en-US" sz="1200" dirty="0" smtClean="0">
                <a:latin typeface="Book Antiqua" panose="02040602050305030304" pitchFamily="18" charset="0"/>
              </a:rPr>
              <a:t>EDUCATORS FOR FAIR CONSIDERATION (E4FC). (</a:t>
            </a:r>
            <a:r>
              <a:rPr lang="en-US" sz="1200" dirty="0" err="1" smtClean="0">
                <a:latin typeface="Book Antiqua" panose="02040602050305030304" pitchFamily="18" charset="0"/>
              </a:rPr>
              <a:t>n.d.</a:t>
            </a:r>
            <a:r>
              <a:rPr lang="en-US" sz="1200" dirty="0" smtClean="0">
                <a:latin typeface="Book Antiqua" panose="02040602050305030304" pitchFamily="18" charset="0"/>
              </a:rPr>
              <a:t>). Retrieved March 31, 2015, from http://www.e4fc.org/</a:t>
            </a:r>
          </a:p>
        </p:txBody>
      </p:sp>
    </p:spTree>
    <p:extLst>
      <p:ext uri="{BB962C8B-B14F-4D97-AF65-F5344CB8AC3E}">
        <p14:creationId xmlns:p14="http://schemas.microsoft.com/office/powerpoint/2010/main" val="497113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1074420"/>
          </a:xfrm>
        </p:spPr>
        <p:txBody>
          <a:bodyPr/>
          <a:lstStyle/>
          <a:p>
            <a:r>
              <a:rPr lang="en-US" b="1" u="sng" dirty="0" smtClean="0">
                <a:latin typeface="Book Antiqua" panose="02040602050305030304" pitchFamily="18" charset="0"/>
              </a:rPr>
              <a:t>As a Student Affairs Professional</a:t>
            </a:r>
            <a:endParaRPr lang="en-US" b="1" u="sng" dirty="0">
              <a:latin typeface="Book Antiqua" panose="02040602050305030304" pitchFamily="18" charset="0"/>
            </a:endParaRPr>
          </a:p>
        </p:txBody>
      </p:sp>
      <p:sp>
        <p:nvSpPr>
          <p:cNvPr id="5" name="Subtitle 4"/>
          <p:cNvSpPr>
            <a:spLocks noGrp="1"/>
          </p:cNvSpPr>
          <p:nvPr>
            <p:ph type="subTitle" idx="1"/>
          </p:nvPr>
        </p:nvSpPr>
        <p:spPr>
          <a:xfrm>
            <a:off x="412376" y="1237128"/>
            <a:ext cx="11779624" cy="5620871"/>
          </a:xfrm>
        </p:spPr>
        <p:txBody>
          <a:bodyPr/>
          <a:lstStyle/>
          <a:p>
            <a:pPr algn="l"/>
            <a:r>
              <a:rPr lang="en-US" dirty="0" smtClean="0">
                <a:latin typeface="Book Antiqua" panose="02040602050305030304" pitchFamily="18" charset="0"/>
              </a:rPr>
              <a:t>Admissions</a:t>
            </a:r>
          </a:p>
          <a:p>
            <a:pPr marL="342900" indent="-342900" algn="l">
              <a:buFont typeface="Arial" panose="020B0604020202020204" pitchFamily="34" charset="0"/>
              <a:buChar char="•"/>
            </a:pPr>
            <a:r>
              <a:rPr lang="en-US" dirty="0" smtClean="0">
                <a:latin typeface="Book Antiqua" panose="02040602050305030304" pitchFamily="18" charset="0"/>
              </a:rPr>
              <a:t>Acknowledge Undocumented Students</a:t>
            </a:r>
          </a:p>
          <a:p>
            <a:pPr marL="342900" indent="-342900" algn="l">
              <a:buFont typeface="Arial" panose="020B0604020202020204" pitchFamily="34" charset="0"/>
              <a:buChar char="•"/>
            </a:pPr>
            <a:r>
              <a:rPr lang="en-US" dirty="0" smtClean="0">
                <a:latin typeface="Book Antiqua" panose="02040602050305030304" pitchFamily="18" charset="0"/>
              </a:rPr>
              <a:t>Create Outreach based on Language and Immigration Status</a:t>
            </a:r>
          </a:p>
          <a:p>
            <a:pPr marL="342900" indent="-342900" algn="l">
              <a:buFont typeface="Arial" panose="020B0604020202020204" pitchFamily="34" charset="0"/>
              <a:buChar char="•"/>
            </a:pPr>
            <a:r>
              <a:rPr lang="en-US" dirty="0" smtClean="0">
                <a:latin typeface="Book Antiqua" panose="02040602050305030304" pitchFamily="18" charset="0"/>
              </a:rPr>
              <a:t>Speak/Recruit from High Schools and Culturally Relevant Community Locations</a:t>
            </a:r>
          </a:p>
          <a:p>
            <a:pPr marL="342900" indent="-342900" algn="l">
              <a:buFont typeface="Arial" panose="020B0604020202020204" pitchFamily="34" charset="0"/>
              <a:buChar char="•"/>
            </a:pPr>
            <a:r>
              <a:rPr lang="en-US" dirty="0" smtClean="0">
                <a:latin typeface="Book Antiqua" panose="02040602050305030304" pitchFamily="18" charset="0"/>
              </a:rPr>
              <a:t>Be upfront with concerns about Admissions and Funding Issues</a:t>
            </a:r>
          </a:p>
          <a:p>
            <a:pPr marL="342900" indent="-342900" algn="l">
              <a:buFont typeface="Arial" panose="020B0604020202020204" pitchFamily="34" charset="0"/>
              <a:buChar char="•"/>
            </a:pPr>
            <a:endParaRPr lang="en-US" dirty="0">
              <a:latin typeface="Book Antiqua" panose="02040602050305030304" pitchFamily="18" charset="0"/>
            </a:endParaRPr>
          </a:p>
          <a:p>
            <a:pPr algn="l"/>
            <a:r>
              <a:rPr lang="en-US" dirty="0" smtClean="0">
                <a:latin typeface="Book Antiqua" panose="02040602050305030304" pitchFamily="18" charset="0"/>
              </a:rPr>
              <a:t>One-Size-Fits-All approaches do not work on undocumented students</a:t>
            </a:r>
          </a:p>
          <a:p>
            <a:pPr marL="342900" indent="-342900" algn="l">
              <a:buFont typeface="Arial" panose="020B0604020202020204" pitchFamily="34" charset="0"/>
              <a:buChar char="•"/>
            </a:pPr>
            <a:r>
              <a:rPr lang="en-US" dirty="0" smtClean="0">
                <a:latin typeface="Book Antiqua" panose="02040602050305030304" pitchFamily="18" charset="0"/>
              </a:rPr>
              <a:t>Assist students in creating-</a:t>
            </a:r>
          </a:p>
          <a:p>
            <a:pPr marL="342900" indent="-342900" algn="l">
              <a:buFont typeface="Arial" panose="020B0604020202020204" pitchFamily="34" charset="0"/>
              <a:buChar char="•"/>
            </a:pPr>
            <a:r>
              <a:rPr lang="en-US" dirty="0" smtClean="0">
                <a:latin typeface="Book Antiqua" panose="02040602050305030304" pitchFamily="18" charset="0"/>
              </a:rPr>
              <a:t>Culturally relevant</a:t>
            </a:r>
          </a:p>
          <a:p>
            <a:pPr marL="342900" indent="-342900" algn="l">
              <a:buFont typeface="Arial" panose="020B0604020202020204" pitchFamily="34" charset="0"/>
              <a:buChar char="•"/>
            </a:pPr>
            <a:r>
              <a:rPr lang="en-US" dirty="0" smtClean="0">
                <a:latin typeface="Book Antiqua" panose="02040602050305030304" pitchFamily="18" charset="0"/>
              </a:rPr>
              <a:t>Supportive</a:t>
            </a:r>
          </a:p>
          <a:p>
            <a:pPr marL="342900" indent="-342900" algn="l">
              <a:buFont typeface="Arial" panose="020B0604020202020204" pitchFamily="34" charset="0"/>
              <a:buChar char="•"/>
            </a:pPr>
            <a:r>
              <a:rPr lang="en-US" dirty="0">
                <a:latin typeface="Book Antiqua" panose="02040602050305030304" pitchFamily="18" charset="0"/>
              </a:rPr>
              <a:t>E</a:t>
            </a:r>
            <a:r>
              <a:rPr lang="en-US" dirty="0" smtClean="0">
                <a:latin typeface="Book Antiqua" panose="02040602050305030304" pitchFamily="18" charset="0"/>
              </a:rPr>
              <a:t>ngaging academic experience</a:t>
            </a:r>
            <a:endParaRPr lang="en-US" dirty="0">
              <a:latin typeface="Book Antiqua" panose="02040602050305030304" pitchFamily="18" charset="0"/>
            </a:endParaRPr>
          </a:p>
        </p:txBody>
      </p:sp>
    </p:spTree>
    <p:extLst>
      <p:ext uri="{BB962C8B-B14F-4D97-AF65-F5344CB8AC3E}">
        <p14:creationId xmlns:p14="http://schemas.microsoft.com/office/powerpoint/2010/main" val="1383425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1018223"/>
          </a:xfrm>
        </p:spPr>
        <p:txBody>
          <a:bodyPr/>
          <a:lstStyle/>
          <a:p>
            <a:r>
              <a:rPr lang="en-US" b="1" u="sng" dirty="0" smtClean="0">
                <a:latin typeface="Book Antiqua" panose="02040602050305030304" pitchFamily="18" charset="0"/>
              </a:rPr>
              <a:t>As a Student Affairs Professional</a:t>
            </a:r>
            <a:endParaRPr lang="en-US" dirty="0"/>
          </a:p>
        </p:txBody>
      </p:sp>
      <p:sp>
        <p:nvSpPr>
          <p:cNvPr id="5" name="Subtitle 4"/>
          <p:cNvSpPr>
            <a:spLocks noGrp="1"/>
          </p:cNvSpPr>
          <p:nvPr>
            <p:ph type="subTitle" idx="1"/>
          </p:nvPr>
        </p:nvSpPr>
        <p:spPr>
          <a:xfrm>
            <a:off x="484094" y="1219200"/>
            <a:ext cx="11707906" cy="5638799"/>
          </a:xfrm>
        </p:spPr>
        <p:txBody>
          <a:bodyPr/>
          <a:lstStyle/>
          <a:p>
            <a:pPr algn="l"/>
            <a:r>
              <a:rPr lang="en-US" dirty="0" smtClean="0">
                <a:latin typeface="Book Antiqua" panose="02040602050305030304" pitchFamily="18" charset="0"/>
              </a:rPr>
              <a:t>Most likely First-Generation students</a:t>
            </a:r>
            <a:br>
              <a:rPr lang="en-US" dirty="0" smtClean="0">
                <a:latin typeface="Book Antiqua" panose="02040602050305030304" pitchFamily="18" charset="0"/>
              </a:rPr>
            </a:br>
            <a:r>
              <a:rPr lang="en-US" dirty="0" smtClean="0">
                <a:latin typeface="Book Antiqua" panose="02040602050305030304" pitchFamily="18" charset="0"/>
              </a:rPr>
              <a:t>Will select institution based on</a:t>
            </a:r>
          </a:p>
          <a:p>
            <a:pPr marL="342900" indent="-342900" algn="l">
              <a:buFont typeface="Arial" panose="020B0604020202020204" pitchFamily="34" charset="0"/>
              <a:buChar char="•"/>
            </a:pPr>
            <a:r>
              <a:rPr lang="en-US" dirty="0" smtClean="0">
                <a:latin typeface="Book Antiqua" panose="02040602050305030304" pitchFamily="18" charset="0"/>
              </a:rPr>
              <a:t>Availability of Financial Aid</a:t>
            </a:r>
          </a:p>
          <a:p>
            <a:pPr marL="342900" indent="-342900" algn="l">
              <a:buFont typeface="Arial" panose="020B0604020202020204" pitchFamily="34" charset="0"/>
              <a:buChar char="•"/>
            </a:pPr>
            <a:r>
              <a:rPr lang="en-US" dirty="0" smtClean="0">
                <a:latin typeface="Book Antiqua" panose="02040602050305030304" pitchFamily="18" charset="0"/>
              </a:rPr>
              <a:t>Proximity to home</a:t>
            </a:r>
          </a:p>
          <a:p>
            <a:pPr marL="342900" indent="-342900" algn="l">
              <a:buFont typeface="Arial" panose="020B0604020202020204" pitchFamily="34" charset="0"/>
              <a:buChar char="•"/>
            </a:pPr>
            <a:r>
              <a:rPr lang="en-US" dirty="0" smtClean="0">
                <a:latin typeface="Book Antiqua" panose="02040602050305030304" pitchFamily="18" charset="0"/>
              </a:rPr>
              <a:t>Ability to work while enrolled</a:t>
            </a:r>
          </a:p>
          <a:p>
            <a:pPr algn="l"/>
            <a:endParaRPr lang="en-US" dirty="0">
              <a:latin typeface="Book Antiqua" panose="02040602050305030304" pitchFamily="18" charset="0"/>
            </a:endParaRPr>
          </a:p>
          <a:p>
            <a:pPr algn="l"/>
            <a:r>
              <a:rPr lang="en-US" dirty="0" smtClean="0">
                <a:latin typeface="Book Antiqua" panose="02040602050305030304" pitchFamily="18" charset="0"/>
              </a:rPr>
              <a:t>Family Influence</a:t>
            </a:r>
          </a:p>
          <a:p>
            <a:pPr marL="342900" indent="-342900" algn="l">
              <a:buFont typeface="Arial" panose="020B0604020202020204" pitchFamily="34" charset="0"/>
              <a:buChar char="•"/>
            </a:pPr>
            <a:r>
              <a:rPr lang="en-US" dirty="0" smtClean="0">
                <a:latin typeface="Book Antiqua" panose="02040602050305030304" pitchFamily="18" charset="0"/>
              </a:rPr>
              <a:t>Include parental activities in university events</a:t>
            </a:r>
          </a:p>
          <a:p>
            <a:pPr marL="342900" indent="-342900" algn="l">
              <a:buFont typeface="Arial" panose="020B0604020202020204" pitchFamily="34" charset="0"/>
              <a:buChar char="•"/>
            </a:pPr>
            <a:r>
              <a:rPr lang="en-US" dirty="0" smtClean="0">
                <a:latin typeface="Book Antiqua" panose="02040602050305030304" pitchFamily="18" charset="0"/>
              </a:rPr>
              <a:t>Travel to homes/community centers</a:t>
            </a:r>
          </a:p>
          <a:p>
            <a:pPr marL="342900" indent="-342900" algn="l">
              <a:buFont typeface="Arial" panose="020B0604020202020204" pitchFamily="34" charset="0"/>
              <a:buChar char="•"/>
            </a:pPr>
            <a:r>
              <a:rPr lang="en-US" dirty="0" smtClean="0">
                <a:latin typeface="Book Antiqua" panose="02040602050305030304" pitchFamily="18" charset="0"/>
              </a:rPr>
              <a:t>Speak with families about benefits/resources available by the university</a:t>
            </a:r>
          </a:p>
        </p:txBody>
      </p:sp>
    </p:spTree>
    <p:extLst>
      <p:ext uri="{BB962C8B-B14F-4D97-AF65-F5344CB8AC3E}">
        <p14:creationId xmlns:p14="http://schemas.microsoft.com/office/powerpoint/2010/main" val="1272226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555625"/>
            <a:ext cx="10517187"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11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55563"/>
            <a:ext cx="11242675" cy="675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173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8235" y="225893"/>
            <a:ext cx="11259671" cy="921590"/>
          </a:xfrm>
        </p:spPr>
        <p:txBody>
          <a:bodyPr>
            <a:noAutofit/>
          </a:bodyPr>
          <a:lstStyle/>
          <a:p>
            <a:r>
              <a:rPr lang="en-US" sz="3600" dirty="0">
                <a:solidFill>
                  <a:prstClr val="black"/>
                </a:solidFill>
                <a:latin typeface="Book Antiqua" panose="02040602050305030304" pitchFamily="18" charset="0"/>
              </a:rPr>
              <a:t>Scenario </a:t>
            </a:r>
            <a:r>
              <a:rPr lang="en-US" sz="3600" dirty="0" smtClean="0">
                <a:solidFill>
                  <a:prstClr val="black"/>
                </a:solidFill>
                <a:latin typeface="Book Antiqua" panose="02040602050305030304" pitchFamily="18" charset="0"/>
              </a:rPr>
              <a:t>1: </a:t>
            </a:r>
            <a:r>
              <a:rPr lang="en-US" sz="3600" dirty="0">
                <a:solidFill>
                  <a:prstClr val="black"/>
                </a:solidFill>
                <a:latin typeface="Book Antiqua" panose="02040602050305030304" pitchFamily="18" charset="0"/>
              </a:rPr>
              <a:t>Applying </a:t>
            </a:r>
            <a:r>
              <a:rPr lang="en-US" sz="3600" dirty="0" smtClean="0">
                <a:solidFill>
                  <a:prstClr val="black"/>
                </a:solidFill>
                <a:latin typeface="Book Antiqua" panose="02040602050305030304" pitchFamily="18" charset="0"/>
              </a:rPr>
              <a:t>to an In-State Public Institution</a:t>
            </a:r>
            <a:endParaRPr lang="en-US" sz="3600" dirty="0">
              <a:latin typeface="Book Antiqua" panose="02040602050305030304" pitchFamily="18" charset="0"/>
            </a:endParaRPr>
          </a:p>
        </p:txBody>
      </p:sp>
      <p:sp>
        <p:nvSpPr>
          <p:cNvPr id="5" name="Subtitle 4"/>
          <p:cNvSpPr>
            <a:spLocks noGrp="1"/>
          </p:cNvSpPr>
          <p:nvPr>
            <p:ph type="subTitle" idx="1"/>
          </p:nvPr>
        </p:nvSpPr>
        <p:spPr>
          <a:xfrm>
            <a:off x="860612" y="1649506"/>
            <a:ext cx="10363200" cy="5002306"/>
          </a:xfrm>
        </p:spPr>
        <p:txBody>
          <a:bodyPr>
            <a:normAutofit lnSpcReduction="10000"/>
          </a:bodyPr>
          <a:lstStyle/>
          <a:p>
            <a:pPr algn="just"/>
            <a:r>
              <a:rPr lang="en-US" sz="2800" i="1" dirty="0">
                <a:latin typeface="Book Antiqua" panose="02040602050305030304" pitchFamily="18" charset="0"/>
              </a:rPr>
              <a:t>You are finishing your junior year in high school soon and are beginning to have conversations with your friends and teachers about the idea of applying to and attending college. Since you have grown up in Alabama and have a strong connection to your friends and community, you have always wanted to attend the University of Alabama. You plan on graduating in the top 5% of your class, have been heavily involved in service organizations and athletics, and are a good test taker. Your high school guidance counselor recommends applying for FAFSA to receive financial aid. When you go home to tell your parents about your plan, they sit you down and tell you that you are undocumented, have no assigned social security number, and may not have the legal paperwork to apply for college. Insistent, you tell your parents you will find out more information and apply for the University of Alabama. What are your next steps? </a:t>
            </a:r>
            <a:endParaRPr lang="en-US" sz="2800" dirty="0">
              <a:latin typeface="Book Antiqua" panose="02040602050305030304" pitchFamily="18" charset="0"/>
            </a:endParaRPr>
          </a:p>
          <a:p>
            <a:endParaRPr lang="en-US" dirty="0"/>
          </a:p>
        </p:txBody>
      </p:sp>
    </p:spTree>
    <p:extLst>
      <p:ext uri="{BB962C8B-B14F-4D97-AF65-F5344CB8AC3E}">
        <p14:creationId xmlns:p14="http://schemas.microsoft.com/office/powerpoint/2010/main" val="179916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111347" y="2008630"/>
            <a:ext cx="10185008" cy="2387600"/>
          </a:xfrm>
        </p:spPr>
        <p:txBody>
          <a:bodyPr>
            <a:normAutofit fontScale="90000"/>
          </a:bodyPr>
          <a:lstStyle/>
          <a:p>
            <a:r>
              <a:rPr lang="en-US" sz="9600" b="1" dirty="0" smtClean="0">
                <a:latin typeface="Book Antiqua" panose="02040602050305030304" pitchFamily="18" charset="0"/>
                <a:cs typeface="Arabic Typesetting" panose="03020402040406030203" pitchFamily="66" charset="-78"/>
              </a:rPr>
              <a:t>Defining American</a:t>
            </a:r>
            <a:r>
              <a:rPr lang="en-US" sz="8000" dirty="0" smtClean="0">
                <a:latin typeface="Book Antiqua" panose="02040602050305030304" pitchFamily="18" charset="0"/>
                <a:cs typeface="Arabic Typesetting" panose="03020402040406030203" pitchFamily="66" charset="-78"/>
              </a:rPr>
              <a:t>:</a:t>
            </a:r>
            <a:r>
              <a:rPr lang="en-US" dirty="0" smtClean="0">
                <a:latin typeface="Book Antiqua" panose="02040602050305030304" pitchFamily="18" charset="0"/>
                <a:cs typeface="Arabic Typesetting" panose="03020402040406030203" pitchFamily="66" charset="-78"/>
              </a:rPr>
              <a:t/>
            </a:r>
            <a:br>
              <a:rPr lang="en-US" dirty="0" smtClean="0">
                <a:latin typeface="Book Antiqua" panose="02040602050305030304" pitchFamily="18" charset="0"/>
                <a:cs typeface="Arabic Typesetting" panose="03020402040406030203" pitchFamily="66" charset="-78"/>
              </a:rPr>
            </a:br>
            <a:r>
              <a:rPr lang="en-US" dirty="0" smtClean="0">
                <a:latin typeface="Book Antiqua" panose="02040602050305030304" pitchFamily="18" charset="0"/>
                <a:cs typeface="Arabic Typesetting" panose="03020402040406030203" pitchFamily="66" charset="-78"/>
              </a:rPr>
              <a:t>Citizenship and Legal Status in Higher Education</a:t>
            </a:r>
            <a:endParaRPr lang="en-US" dirty="0">
              <a:latin typeface="Book Antiqua" panose="02040602050305030304" pitchFamily="18" charset="0"/>
              <a:cs typeface="Arabic Typesetting" panose="03020402040406030203" pitchFamily="66" charset="-78"/>
            </a:endParaRPr>
          </a:p>
        </p:txBody>
      </p:sp>
      <p:sp>
        <p:nvSpPr>
          <p:cNvPr id="13" name="Subtitle 12"/>
          <p:cNvSpPr>
            <a:spLocks noGrp="1"/>
          </p:cNvSpPr>
          <p:nvPr>
            <p:ph type="subTitle" idx="1"/>
          </p:nvPr>
        </p:nvSpPr>
        <p:spPr>
          <a:xfrm>
            <a:off x="1749082" y="4530508"/>
            <a:ext cx="9144000" cy="1655762"/>
          </a:xfrm>
        </p:spPr>
        <p:txBody>
          <a:bodyPr/>
          <a:lstStyle/>
          <a:p>
            <a:r>
              <a:rPr lang="en-US" dirty="0" smtClean="0">
                <a:latin typeface="Book Antiqua" panose="02040602050305030304" pitchFamily="18" charset="0"/>
              </a:rPr>
              <a:t>Ali Raza, Katherine Hibbard, Christian Williams, Alex Cohn</a:t>
            </a:r>
            <a:endParaRPr lang="en-US" dirty="0">
              <a:latin typeface="Book Antiqua" panose="02040602050305030304" pitchFamily="18" charset="0"/>
            </a:endParaRPr>
          </a:p>
        </p:txBody>
      </p:sp>
    </p:spTree>
    <p:extLst>
      <p:ext uri="{BB962C8B-B14F-4D97-AF65-F5344CB8AC3E}">
        <p14:creationId xmlns:p14="http://schemas.microsoft.com/office/powerpoint/2010/main" val="402928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4047" y="243822"/>
            <a:ext cx="9681882" cy="921590"/>
          </a:xfrm>
        </p:spPr>
        <p:txBody>
          <a:bodyPr>
            <a:normAutofit fontScale="90000"/>
          </a:bodyPr>
          <a:lstStyle/>
          <a:p>
            <a:r>
              <a:rPr lang="en-US" sz="4400" dirty="0">
                <a:solidFill>
                  <a:prstClr val="black"/>
                </a:solidFill>
                <a:latin typeface="Book Antiqua" panose="02040602050305030304" pitchFamily="18" charset="0"/>
              </a:rPr>
              <a:t>Scenario </a:t>
            </a:r>
            <a:r>
              <a:rPr lang="en-US" sz="4400" dirty="0" smtClean="0">
                <a:solidFill>
                  <a:prstClr val="black"/>
                </a:solidFill>
                <a:latin typeface="Book Antiqua" panose="02040602050305030304" pitchFamily="18" charset="0"/>
              </a:rPr>
              <a:t>2: </a:t>
            </a:r>
            <a:r>
              <a:rPr lang="en-US" sz="4000" dirty="0">
                <a:latin typeface="Book Antiqua" panose="02040602050305030304" pitchFamily="18" charset="0"/>
              </a:rPr>
              <a:t>Out-of-State Public Institution</a:t>
            </a:r>
            <a:endParaRPr lang="en-US" dirty="0">
              <a:latin typeface="Book Antiqua" panose="02040602050305030304" pitchFamily="18" charset="0"/>
            </a:endParaRPr>
          </a:p>
        </p:txBody>
      </p:sp>
      <p:sp>
        <p:nvSpPr>
          <p:cNvPr id="5" name="Subtitle 4"/>
          <p:cNvSpPr>
            <a:spLocks noGrp="1"/>
          </p:cNvSpPr>
          <p:nvPr>
            <p:ph type="subTitle" idx="1"/>
          </p:nvPr>
        </p:nvSpPr>
        <p:spPr>
          <a:xfrm>
            <a:off x="860612" y="1649506"/>
            <a:ext cx="10363200" cy="5002306"/>
          </a:xfrm>
        </p:spPr>
        <p:txBody>
          <a:bodyPr>
            <a:normAutofit lnSpcReduction="10000"/>
          </a:bodyPr>
          <a:lstStyle/>
          <a:p>
            <a:pPr algn="just"/>
            <a:r>
              <a:rPr lang="en-US" sz="2800" i="1" dirty="0">
                <a:latin typeface="Book Antiqua" panose="02040602050305030304" pitchFamily="18" charset="0"/>
              </a:rPr>
              <a:t>You are about to begin your senior year in college and are starting to have conversations with your friends and teachers about your plans for next year. Growing up in California and attending the University of California - Davis, you have learned a lot and attend graduate school in the North. Specifically, you dream has always been to attend the University of Michigan. You plan on graduating at the top of your class, have been heavily involved in service organizations, maintained a student job on-campus, and are an excellent test taker. Your academic advisor recommends applying for FAFSA to receive financial aid. When you call your parents and tell them your plan, they support you fully and are proud of what you have accomplished so far – despite your status as an undocumented student. How you will find out more information and apply to Law School at the University of Michigan? What do you do next?</a:t>
            </a:r>
            <a:endParaRPr lang="en-US" sz="2800" dirty="0">
              <a:latin typeface="Book Antiqua" panose="02040602050305030304" pitchFamily="18" charset="0"/>
            </a:endParaRPr>
          </a:p>
          <a:p>
            <a:pPr algn="just"/>
            <a:endParaRPr lang="en-US" dirty="0"/>
          </a:p>
        </p:txBody>
      </p:sp>
    </p:spTree>
    <p:extLst>
      <p:ext uri="{BB962C8B-B14F-4D97-AF65-F5344CB8AC3E}">
        <p14:creationId xmlns:p14="http://schemas.microsoft.com/office/powerpoint/2010/main" val="192792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5411" y="243822"/>
            <a:ext cx="9681882" cy="921590"/>
          </a:xfrm>
        </p:spPr>
        <p:txBody>
          <a:bodyPr>
            <a:normAutofit fontScale="90000"/>
          </a:bodyPr>
          <a:lstStyle/>
          <a:p>
            <a:r>
              <a:rPr lang="en-US" sz="4400" dirty="0" smtClean="0">
                <a:solidFill>
                  <a:prstClr val="black"/>
                </a:solidFill>
                <a:latin typeface="Book Antiqua" panose="02040602050305030304" pitchFamily="18" charset="0"/>
              </a:rPr>
              <a:t>Scenario 3: In-State Community College</a:t>
            </a:r>
            <a:endParaRPr lang="en-US" dirty="0">
              <a:latin typeface="Book Antiqua" panose="02040602050305030304" pitchFamily="18" charset="0"/>
            </a:endParaRPr>
          </a:p>
        </p:txBody>
      </p:sp>
      <p:sp>
        <p:nvSpPr>
          <p:cNvPr id="5" name="Subtitle 4"/>
          <p:cNvSpPr>
            <a:spLocks noGrp="1"/>
          </p:cNvSpPr>
          <p:nvPr>
            <p:ph type="subTitle" idx="1"/>
          </p:nvPr>
        </p:nvSpPr>
        <p:spPr>
          <a:xfrm>
            <a:off x="860612" y="1649506"/>
            <a:ext cx="10363200" cy="5002306"/>
          </a:xfrm>
        </p:spPr>
        <p:txBody>
          <a:bodyPr>
            <a:normAutofit lnSpcReduction="10000"/>
          </a:bodyPr>
          <a:lstStyle/>
          <a:p>
            <a:pPr algn="just"/>
            <a:r>
              <a:rPr lang="en-US" sz="2800" i="1" dirty="0">
                <a:latin typeface="Book Antiqua" panose="02040602050305030304" pitchFamily="18" charset="0"/>
              </a:rPr>
              <a:t>You are about to begin your senior year in high school soon and are starting to have conversations with your friends and teachers about the idea of applying to and attending college. Since you have grown up in Illinois and have a strong connection to your family, friends, and community, you have decided you want to attend a two-year community college nearby. You plan on graduating in the top 15% of your class, have average involvement in service organizations and athletics, and are an average test taker. Your high school guidance counselor recommends applying for FAFSA to receive financial aid. You tell your parents and they fully support your decision but remind you that you are undocumented, have no assigned social security number, and may not have the legal paperwork to apply for college. You have known about your immigration status and will not let that prevent you from getting an education. What are your next steps? </a:t>
            </a:r>
            <a:endParaRPr lang="en-US" sz="2800" dirty="0">
              <a:latin typeface="Book Antiqua" panose="02040602050305030304" pitchFamily="18" charset="0"/>
            </a:endParaRPr>
          </a:p>
          <a:p>
            <a:endParaRPr lang="en-US" dirty="0"/>
          </a:p>
        </p:txBody>
      </p:sp>
    </p:spTree>
    <p:extLst>
      <p:ext uri="{BB962C8B-B14F-4D97-AF65-F5344CB8AC3E}">
        <p14:creationId xmlns:p14="http://schemas.microsoft.com/office/powerpoint/2010/main" val="2234256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2023" y="225893"/>
            <a:ext cx="11098305" cy="921590"/>
          </a:xfrm>
        </p:spPr>
        <p:txBody>
          <a:bodyPr>
            <a:normAutofit fontScale="90000"/>
          </a:bodyPr>
          <a:lstStyle/>
          <a:p>
            <a:r>
              <a:rPr lang="en-US" sz="4000" dirty="0">
                <a:latin typeface="Book Antiqua" panose="02040602050305030304" pitchFamily="18" charset="0"/>
              </a:rPr>
              <a:t>Scenario 4: In-State or Out-of-State Private Institution</a:t>
            </a:r>
            <a:endParaRPr lang="en-US" dirty="0">
              <a:latin typeface="Book Antiqua" panose="02040602050305030304" pitchFamily="18" charset="0"/>
            </a:endParaRPr>
          </a:p>
        </p:txBody>
      </p:sp>
      <p:sp>
        <p:nvSpPr>
          <p:cNvPr id="5" name="Subtitle 4"/>
          <p:cNvSpPr>
            <a:spLocks noGrp="1"/>
          </p:cNvSpPr>
          <p:nvPr>
            <p:ph type="subTitle" idx="1"/>
          </p:nvPr>
        </p:nvSpPr>
        <p:spPr>
          <a:xfrm>
            <a:off x="860612" y="1649506"/>
            <a:ext cx="10363200" cy="5002306"/>
          </a:xfrm>
        </p:spPr>
        <p:txBody>
          <a:bodyPr>
            <a:normAutofit lnSpcReduction="10000"/>
          </a:bodyPr>
          <a:lstStyle/>
          <a:p>
            <a:pPr algn="just"/>
            <a:r>
              <a:rPr lang="en-US" sz="2800" i="1" dirty="0">
                <a:latin typeface="Book Antiqua" panose="02040602050305030304" pitchFamily="18" charset="0"/>
              </a:rPr>
              <a:t>You are about to begin your senior year in high school and are starting to have conversations with your friends and teachers about your plans for next year. You have loved growing up in California and would attend college here or venture off to the Northeast. Specifically, your dream has always been to attend Harvard or Stanford. You plan on graduating as the Valedictorian of your class, have been heavily involved in service organizations and athletics, and are an excellent test taker. Your high school guidance counselor recommends applying for FAFSA to receive financial aid. When you go home to tell your parents about your plan, they are give you a big hug and tell you that you are undocumented, have no assigned social security number, and may not have the legal paperwork to attend college. Insistent, you tell your parents you will find out more information and will apply to your dream school. What do you do next?</a:t>
            </a:r>
            <a:endParaRPr lang="en-US" sz="2800" dirty="0">
              <a:latin typeface="Book Antiqua" panose="02040602050305030304" pitchFamily="18" charset="0"/>
            </a:endParaRPr>
          </a:p>
          <a:p>
            <a:pPr algn="just"/>
            <a:endParaRPr lang="en-US" dirty="0"/>
          </a:p>
        </p:txBody>
      </p:sp>
    </p:spTree>
    <p:extLst>
      <p:ext uri="{BB962C8B-B14F-4D97-AF65-F5344CB8AC3E}">
        <p14:creationId xmlns:p14="http://schemas.microsoft.com/office/powerpoint/2010/main" val="2229993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752" y="243822"/>
            <a:ext cx="10291482" cy="921590"/>
          </a:xfrm>
        </p:spPr>
        <p:txBody>
          <a:bodyPr>
            <a:normAutofit fontScale="90000"/>
          </a:bodyPr>
          <a:lstStyle/>
          <a:p>
            <a:r>
              <a:rPr lang="en-US" sz="4400" dirty="0">
                <a:solidFill>
                  <a:prstClr val="black"/>
                </a:solidFill>
                <a:latin typeface="Book Antiqua" panose="02040602050305030304" pitchFamily="18" charset="0"/>
              </a:rPr>
              <a:t>Scenario 5: Applying for an Internship or Job</a:t>
            </a:r>
            <a:endParaRPr lang="en-US" dirty="0">
              <a:latin typeface="Book Antiqua" panose="02040602050305030304" pitchFamily="18" charset="0"/>
            </a:endParaRPr>
          </a:p>
        </p:txBody>
      </p:sp>
      <p:sp>
        <p:nvSpPr>
          <p:cNvPr id="5" name="Subtitle 4"/>
          <p:cNvSpPr>
            <a:spLocks noGrp="1"/>
          </p:cNvSpPr>
          <p:nvPr>
            <p:ph type="subTitle" idx="1"/>
          </p:nvPr>
        </p:nvSpPr>
        <p:spPr>
          <a:xfrm>
            <a:off x="860612" y="1757076"/>
            <a:ext cx="10363200" cy="4787159"/>
          </a:xfrm>
        </p:spPr>
        <p:txBody>
          <a:bodyPr>
            <a:normAutofit fontScale="92500" lnSpcReduction="20000"/>
          </a:bodyPr>
          <a:lstStyle/>
          <a:p>
            <a:pPr lvl="0" algn="just"/>
            <a:r>
              <a:rPr lang="en-US" sz="3000" i="1" dirty="0">
                <a:solidFill>
                  <a:prstClr val="black"/>
                </a:solidFill>
                <a:latin typeface="Book Antiqua" panose="02040602050305030304" pitchFamily="18" charset="0"/>
              </a:rPr>
              <a:t>You are in the fall semester of your junior year at The University of Texas and are beginning to have conversations with your friends, professors, and mentors about applying for internships and what your future career may look like. Since you have a strong passion to continue the work you have done with Biomedical Engineering and want to be able to support your family, you are looking for paid internships this summer. You plan on graduating with an above average grade point average (currently at a 3.6 GPA) and have been heavily involved in service organizations and within your college of Engineering. Your academic advisor encourages you to attend the career fair that is coming up at the end of the month – although she is not aware of your immigration status. Realizing that not having an assigned social security number or the legal documentation to apply for internships or jobs in the future, you begin to worry. What are your next steps? </a:t>
            </a:r>
            <a:endParaRPr lang="en-US" sz="3000" dirty="0">
              <a:solidFill>
                <a:prstClr val="black"/>
              </a:solidFill>
              <a:latin typeface="Book Antiqua" panose="02040602050305030304" pitchFamily="18" charset="0"/>
            </a:endParaRPr>
          </a:p>
          <a:p>
            <a:endParaRPr lang="en-US" dirty="0"/>
          </a:p>
        </p:txBody>
      </p:sp>
    </p:spTree>
    <p:extLst>
      <p:ext uri="{BB962C8B-B14F-4D97-AF65-F5344CB8AC3E}">
        <p14:creationId xmlns:p14="http://schemas.microsoft.com/office/powerpoint/2010/main" val="1117178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741" y="1739154"/>
            <a:ext cx="8713169" cy="35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487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69345"/>
            <a:ext cx="9144000" cy="1011237"/>
          </a:xfrm>
        </p:spPr>
        <p:txBody>
          <a:bodyPr>
            <a:normAutofit fontScale="90000"/>
          </a:bodyPr>
          <a:lstStyle/>
          <a:p>
            <a:r>
              <a:rPr lang="en-US" b="1" u="sng" dirty="0">
                <a:latin typeface="Book Antiqua" panose="02040602050305030304" pitchFamily="18" charset="0"/>
              </a:rPr>
              <a:t>Citizenship Test Answers</a:t>
            </a:r>
            <a:endParaRPr lang="en-US" b="1" u="sng" dirty="0">
              <a:latin typeface="Book Antiqua" panose="02040602050305030304" pitchFamily="18" charset="0"/>
            </a:endParaRPr>
          </a:p>
        </p:txBody>
      </p:sp>
      <p:sp>
        <p:nvSpPr>
          <p:cNvPr id="5" name="Subtitle 4"/>
          <p:cNvSpPr>
            <a:spLocks noGrp="1"/>
          </p:cNvSpPr>
          <p:nvPr>
            <p:ph type="subTitle" idx="1"/>
          </p:nvPr>
        </p:nvSpPr>
        <p:spPr>
          <a:xfrm>
            <a:off x="1524000" y="2277022"/>
            <a:ext cx="9144000" cy="3173506"/>
          </a:xfrm>
        </p:spPr>
        <p:txBody>
          <a:bodyPr/>
          <a:lstStyle/>
          <a:p>
            <a:pPr lvl="0" algn="just"/>
            <a:r>
              <a:rPr lang="en-US" dirty="0" smtClean="0">
                <a:latin typeface="Book Antiqua" panose="02040602050305030304" pitchFamily="18" charset="0"/>
              </a:rPr>
              <a:t>1. 	Everyone </a:t>
            </a:r>
            <a:r>
              <a:rPr lang="en-US" dirty="0">
                <a:latin typeface="Book Antiqua" panose="02040602050305030304" pitchFamily="18" charset="0"/>
              </a:rPr>
              <a:t>must follow the law; Leaders must obey the law; </a:t>
            </a:r>
            <a:r>
              <a:rPr lang="en-US" dirty="0" smtClean="0">
                <a:latin typeface="Book Antiqua" panose="02040602050305030304" pitchFamily="18" charset="0"/>
              </a:rPr>
              <a:t>	Government </a:t>
            </a:r>
            <a:r>
              <a:rPr lang="en-US" dirty="0">
                <a:latin typeface="Book Antiqua" panose="02040602050305030304" pitchFamily="18" charset="0"/>
              </a:rPr>
              <a:t>must obey the law; No one is above the law </a:t>
            </a:r>
          </a:p>
          <a:p>
            <a:pPr lvl="0" algn="just"/>
            <a:endParaRPr lang="en-US" dirty="0">
              <a:latin typeface="Book Antiqua" panose="02040602050305030304" pitchFamily="18" charset="0"/>
            </a:endParaRPr>
          </a:p>
          <a:p>
            <a:pPr lvl="0" algn="just"/>
            <a:r>
              <a:rPr lang="en-US" dirty="0" smtClean="0">
                <a:latin typeface="Book Antiqua" panose="02040602050305030304" pitchFamily="18" charset="0"/>
              </a:rPr>
              <a:t>2. 	435</a:t>
            </a:r>
            <a:endParaRPr lang="en-US" dirty="0">
              <a:latin typeface="Book Antiqua" panose="02040602050305030304" pitchFamily="18" charset="0"/>
            </a:endParaRPr>
          </a:p>
          <a:p>
            <a:pPr lvl="0" algn="just"/>
            <a:endParaRPr lang="en-US" dirty="0">
              <a:latin typeface="Book Antiqua" panose="02040602050305030304" pitchFamily="18" charset="0"/>
            </a:endParaRPr>
          </a:p>
          <a:p>
            <a:pPr lvl="0" algn="just"/>
            <a:r>
              <a:rPr lang="en-US" dirty="0" smtClean="0">
                <a:latin typeface="Book Antiqua" panose="02040602050305030304" pitchFamily="18" charset="0"/>
              </a:rPr>
              <a:t>3. 	Chief </a:t>
            </a:r>
            <a:r>
              <a:rPr lang="en-US" dirty="0">
                <a:latin typeface="Book Antiqua" panose="02040602050305030304" pitchFamily="18" charset="0"/>
              </a:rPr>
              <a:t>Justice John (G.) Roberts, (Jr.) </a:t>
            </a:r>
          </a:p>
          <a:p>
            <a:endParaRPr lang="en-US" dirty="0"/>
          </a:p>
        </p:txBody>
      </p:sp>
    </p:spTree>
    <p:extLst>
      <p:ext uri="{BB962C8B-B14F-4D97-AF65-F5344CB8AC3E}">
        <p14:creationId xmlns:p14="http://schemas.microsoft.com/office/powerpoint/2010/main" val="1587861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69345"/>
            <a:ext cx="9144000" cy="1011237"/>
          </a:xfrm>
        </p:spPr>
        <p:txBody>
          <a:bodyPr>
            <a:normAutofit/>
          </a:bodyPr>
          <a:lstStyle/>
          <a:p>
            <a:r>
              <a:rPr lang="en-US" sz="5400" b="1" u="sng" dirty="0">
                <a:latin typeface="Book Antiqua" panose="02040602050305030304" pitchFamily="18" charset="0"/>
              </a:rPr>
              <a:t>Citizenship Test Answers</a:t>
            </a:r>
            <a:endParaRPr lang="en-US" sz="5400" b="1" u="sng" dirty="0">
              <a:latin typeface="Book Antiqua" panose="02040602050305030304" pitchFamily="18" charset="0"/>
            </a:endParaRPr>
          </a:p>
        </p:txBody>
      </p:sp>
      <p:sp>
        <p:nvSpPr>
          <p:cNvPr id="5" name="Subtitle 4"/>
          <p:cNvSpPr>
            <a:spLocks noGrp="1"/>
          </p:cNvSpPr>
          <p:nvPr>
            <p:ph type="subTitle" idx="1"/>
          </p:nvPr>
        </p:nvSpPr>
        <p:spPr>
          <a:xfrm>
            <a:off x="1524000" y="2277022"/>
            <a:ext cx="9144000" cy="3173506"/>
          </a:xfrm>
        </p:spPr>
        <p:txBody>
          <a:bodyPr/>
          <a:lstStyle/>
          <a:p>
            <a:pPr marL="514350" lvl="0" indent="-514350" algn="just">
              <a:buFont typeface="+mj-lt"/>
              <a:buAutoNum type="arabicPeriod" startAt="4"/>
            </a:pPr>
            <a:r>
              <a:rPr lang="en-US" dirty="0" smtClean="0">
                <a:latin typeface="Book Antiqua" panose="02040602050305030304" pitchFamily="18" charset="0"/>
              </a:rPr>
              <a:t>1. 	</a:t>
            </a:r>
            <a:r>
              <a:rPr lang="en-US" dirty="0"/>
              <a:t>(ANY 2) Provide schooling and education; Provide protection (police); Provide safety (fire departments); Give a driver’s license; Approve zoning and land use</a:t>
            </a:r>
          </a:p>
          <a:p>
            <a:pPr marL="514350" lvl="0" indent="-514350" algn="just">
              <a:buFont typeface="+mj-lt"/>
              <a:buAutoNum type="arabicPeriod" startAt="4"/>
            </a:pPr>
            <a:endParaRPr lang="en-US" dirty="0"/>
          </a:p>
          <a:p>
            <a:pPr marL="514350" lvl="0" indent="-514350" algn="just">
              <a:buFont typeface="+mj-lt"/>
              <a:buAutoNum type="arabicPeriod" startAt="4"/>
            </a:pPr>
            <a:r>
              <a:rPr lang="en-US" dirty="0"/>
              <a:t>Against high taxes (taxation without representation); Because the British army stayed in their houses (boarding, quartering); Because they didn’t have self-government </a:t>
            </a:r>
          </a:p>
          <a:p>
            <a:endParaRPr lang="en-US" dirty="0"/>
          </a:p>
        </p:txBody>
      </p:sp>
    </p:spTree>
    <p:extLst>
      <p:ext uri="{BB962C8B-B14F-4D97-AF65-F5344CB8AC3E}">
        <p14:creationId xmlns:p14="http://schemas.microsoft.com/office/powerpoint/2010/main" val="649870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69345"/>
            <a:ext cx="9144000" cy="1011237"/>
          </a:xfrm>
        </p:spPr>
        <p:txBody>
          <a:bodyPr>
            <a:normAutofit fontScale="90000"/>
          </a:bodyPr>
          <a:lstStyle/>
          <a:p>
            <a:r>
              <a:rPr lang="en-US" b="1" u="sng" dirty="0">
                <a:latin typeface="Book Antiqua" panose="02040602050305030304" pitchFamily="18" charset="0"/>
              </a:rPr>
              <a:t>Citizenship Test Answers</a:t>
            </a:r>
            <a:endParaRPr lang="en-US" b="1" u="sng" dirty="0">
              <a:latin typeface="Book Antiqua" panose="02040602050305030304" pitchFamily="18" charset="0"/>
            </a:endParaRPr>
          </a:p>
        </p:txBody>
      </p:sp>
      <p:sp>
        <p:nvSpPr>
          <p:cNvPr id="5" name="Subtitle 4"/>
          <p:cNvSpPr>
            <a:spLocks noGrp="1"/>
          </p:cNvSpPr>
          <p:nvPr>
            <p:ph type="subTitle" idx="1"/>
          </p:nvPr>
        </p:nvSpPr>
        <p:spPr>
          <a:xfrm>
            <a:off x="1524000" y="2115660"/>
            <a:ext cx="9144000" cy="4105849"/>
          </a:xfrm>
        </p:spPr>
        <p:txBody>
          <a:bodyPr>
            <a:normAutofit/>
          </a:bodyPr>
          <a:lstStyle/>
          <a:p>
            <a:pPr marL="514350" indent="-514350" algn="just">
              <a:buFont typeface="+mj-lt"/>
              <a:buAutoNum type="arabicPeriod" startAt="6"/>
            </a:pPr>
            <a:r>
              <a:rPr lang="en-US" dirty="0" smtClean="0">
                <a:latin typeface="Book Antiqua" panose="02040602050305030304" pitchFamily="18" charset="0"/>
              </a:rPr>
              <a:t>1787</a:t>
            </a:r>
            <a:endParaRPr lang="en-US" dirty="0">
              <a:latin typeface="Book Antiqua" panose="02040602050305030304" pitchFamily="18" charset="0"/>
            </a:endParaRPr>
          </a:p>
          <a:p>
            <a:pPr marL="514350" indent="-514350" algn="just">
              <a:buFont typeface="+mj-lt"/>
              <a:buAutoNum type="arabicPeriod" startAt="6"/>
            </a:pPr>
            <a:endParaRPr lang="en-US" dirty="0">
              <a:latin typeface="Book Antiqua" panose="02040602050305030304" pitchFamily="18" charset="0"/>
            </a:endParaRPr>
          </a:p>
          <a:p>
            <a:pPr marL="514350" indent="-514350" algn="just">
              <a:buFont typeface="+mj-lt"/>
              <a:buAutoNum type="arabicPeriod" startAt="6"/>
            </a:pPr>
            <a:r>
              <a:rPr lang="en-US" dirty="0">
                <a:latin typeface="Book Antiqua" panose="02040602050305030304" pitchFamily="18" charset="0"/>
              </a:rPr>
              <a:t>(James) Madison; (Alexander) Hamilton; (John) Jay; </a:t>
            </a:r>
            <a:r>
              <a:rPr lang="en-US" dirty="0" err="1">
                <a:latin typeface="Book Antiqua" panose="02040602050305030304" pitchFamily="18" charset="0"/>
              </a:rPr>
              <a:t>Publius</a:t>
            </a:r>
            <a:endParaRPr lang="en-US" dirty="0">
              <a:latin typeface="Book Antiqua" panose="02040602050305030304" pitchFamily="18" charset="0"/>
            </a:endParaRPr>
          </a:p>
          <a:p>
            <a:pPr marL="514350" indent="-514350" algn="just">
              <a:buFont typeface="+mj-lt"/>
              <a:buAutoNum type="arabicPeriod" startAt="6"/>
            </a:pPr>
            <a:endParaRPr lang="en-US" dirty="0">
              <a:latin typeface="Book Antiqua" panose="02040602050305030304" pitchFamily="18" charset="0"/>
            </a:endParaRPr>
          </a:p>
          <a:p>
            <a:pPr marL="514350" indent="-514350" algn="just">
              <a:buFont typeface="+mj-lt"/>
              <a:buAutoNum type="arabicPeriod" startAt="6"/>
            </a:pPr>
            <a:r>
              <a:rPr lang="en-US" dirty="0">
                <a:latin typeface="Book Antiqua" panose="02040602050305030304" pitchFamily="18" charset="0"/>
              </a:rPr>
              <a:t>27 </a:t>
            </a:r>
            <a:r>
              <a:rPr lang="en-US" dirty="0" smtClean="0">
                <a:latin typeface="Book Antiqua" panose="02040602050305030304" pitchFamily="18" charset="0"/>
              </a:rPr>
              <a:t>amendments</a:t>
            </a:r>
          </a:p>
          <a:p>
            <a:pPr marL="514350" indent="-514350" algn="just">
              <a:buFont typeface="+mj-lt"/>
              <a:buAutoNum type="arabicPeriod" startAt="6"/>
            </a:pPr>
            <a:endParaRPr lang="en-US" dirty="0">
              <a:latin typeface="Book Antiqua" panose="02040602050305030304" pitchFamily="18" charset="0"/>
            </a:endParaRPr>
          </a:p>
          <a:p>
            <a:pPr marL="514350" indent="-514350" algn="just">
              <a:buFont typeface="+mj-lt"/>
              <a:buAutoNum type="arabicPeriod" startAt="6"/>
            </a:pPr>
            <a:r>
              <a:rPr lang="en-US" dirty="0">
                <a:latin typeface="Book Antiqua" panose="02040602050305030304" pitchFamily="18" charset="0"/>
              </a:rPr>
              <a:t>World War II (WWII</a:t>
            </a:r>
            <a:r>
              <a:rPr lang="en-US" dirty="0" smtClean="0">
                <a:latin typeface="Book Antiqua" panose="02040602050305030304" pitchFamily="18" charset="0"/>
              </a:rPr>
              <a:t>)</a:t>
            </a:r>
          </a:p>
          <a:p>
            <a:pPr marL="514350" indent="-514350" algn="just">
              <a:buFont typeface="+mj-lt"/>
              <a:buAutoNum type="arabicPeriod" startAt="6"/>
            </a:pPr>
            <a:endParaRPr lang="en-US" dirty="0">
              <a:latin typeface="Book Antiqua" panose="02040602050305030304" pitchFamily="18" charset="0"/>
            </a:endParaRPr>
          </a:p>
          <a:p>
            <a:pPr marL="514350" indent="-514350" algn="just">
              <a:buFont typeface="+mj-lt"/>
              <a:buAutoNum type="arabicPeriod" startAt="6"/>
            </a:pPr>
            <a:r>
              <a:rPr lang="en-US" dirty="0">
                <a:latin typeface="Book Antiqua" panose="02040602050305030304" pitchFamily="18" charset="0"/>
              </a:rPr>
              <a:t>N-400, the ‘Application for Naturalization’</a:t>
            </a:r>
          </a:p>
          <a:p>
            <a:endParaRPr lang="en-US" dirty="0"/>
          </a:p>
        </p:txBody>
      </p:sp>
    </p:spTree>
    <p:extLst>
      <p:ext uri="{BB962C8B-B14F-4D97-AF65-F5344CB8AC3E}">
        <p14:creationId xmlns:p14="http://schemas.microsoft.com/office/powerpoint/2010/main" val="3206768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3343" y="835499"/>
            <a:ext cx="9681882" cy="1011237"/>
          </a:xfrm>
        </p:spPr>
        <p:txBody>
          <a:bodyPr>
            <a:normAutofit fontScale="90000"/>
          </a:bodyPr>
          <a:lstStyle/>
          <a:p>
            <a:r>
              <a:rPr lang="en-US" b="1" dirty="0">
                <a:latin typeface="Book Antiqua" panose="02040602050305030304" pitchFamily="18" charset="0"/>
              </a:rPr>
              <a:t>Citizenship Test – Oral Portion</a:t>
            </a:r>
            <a:endParaRPr lang="en-US" b="1" dirty="0">
              <a:latin typeface="Book Antiqua" panose="02040602050305030304" pitchFamily="18" charset="0"/>
            </a:endParaRPr>
          </a:p>
        </p:txBody>
      </p:sp>
      <p:sp>
        <p:nvSpPr>
          <p:cNvPr id="5" name="Subtitle 4"/>
          <p:cNvSpPr>
            <a:spLocks noGrp="1"/>
          </p:cNvSpPr>
          <p:nvPr>
            <p:ph type="subTitle" idx="1"/>
          </p:nvPr>
        </p:nvSpPr>
        <p:spPr>
          <a:xfrm>
            <a:off x="1111624" y="2223235"/>
            <a:ext cx="9932894" cy="4195494"/>
          </a:xfrm>
        </p:spPr>
        <p:txBody>
          <a:bodyPr>
            <a:noAutofit/>
          </a:bodyPr>
          <a:lstStyle/>
          <a:p>
            <a:pPr marL="342900" indent="-342900" algn="just">
              <a:buFont typeface="Arial" panose="020B0604020202020204" pitchFamily="34" charset="0"/>
              <a:buChar char="•"/>
            </a:pPr>
            <a:r>
              <a:rPr lang="en-US" sz="2800" dirty="0" smtClean="0">
                <a:latin typeface="Book Antiqua" panose="02040602050305030304" pitchFamily="18" charset="0"/>
              </a:rPr>
              <a:t>Up </a:t>
            </a:r>
            <a:r>
              <a:rPr lang="en-US" sz="2800" dirty="0">
                <a:latin typeface="Book Antiqua" panose="02040602050305030304" pitchFamily="18" charset="0"/>
              </a:rPr>
              <a:t>to 10 selected </a:t>
            </a:r>
            <a:r>
              <a:rPr lang="en-US" sz="2800" dirty="0" smtClean="0">
                <a:latin typeface="Book Antiqua" panose="02040602050305030304" pitchFamily="18" charset="0"/>
              </a:rPr>
              <a:t>students</a:t>
            </a:r>
          </a:p>
          <a:p>
            <a:pPr marL="342900" indent="-342900" algn="just">
              <a:buFont typeface="Arial" panose="020B0604020202020204" pitchFamily="34" charset="0"/>
              <a:buChar char="•"/>
            </a:pPr>
            <a:endParaRPr lang="en-US" sz="2800" dirty="0">
              <a:latin typeface="Book Antiqua" panose="02040602050305030304" pitchFamily="18" charset="0"/>
            </a:endParaRPr>
          </a:p>
          <a:p>
            <a:pPr marL="342900" indent="-342900" algn="just">
              <a:buFont typeface="Arial" panose="020B0604020202020204" pitchFamily="34" charset="0"/>
              <a:buChar char="•"/>
            </a:pPr>
            <a:r>
              <a:rPr lang="en-US" sz="2800" dirty="0">
                <a:latin typeface="Book Antiqua" panose="02040602050305030304" pitchFamily="18" charset="0"/>
              </a:rPr>
              <a:t>Highest scorers on test (6+ answers</a:t>
            </a:r>
            <a:r>
              <a:rPr lang="en-US" sz="2800" dirty="0" smtClean="0">
                <a:latin typeface="Book Antiqua" panose="02040602050305030304" pitchFamily="18" charset="0"/>
              </a:rPr>
              <a:t>)</a:t>
            </a:r>
          </a:p>
          <a:p>
            <a:pPr marL="342900" indent="-342900" algn="just">
              <a:buFont typeface="Arial" panose="020B0604020202020204" pitchFamily="34" charset="0"/>
              <a:buChar char="•"/>
            </a:pPr>
            <a:endParaRPr lang="en-US" sz="2800" dirty="0">
              <a:latin typeface="Book Antiqua" panose="02040602050305030304" pitchFamily="18" charset="0"/>
            </a:endParaRPr>
          </a:p>
          <a:p>
            <a:pPr marL="342900" indent="-342900" algn="just">
              <a:buFont typeface="Arial" panose="020B0604020202020204" pitchFamily="34" charset="0"/>
              <a:buChar char="•"/>
            </a:pPr>
            <a:r>
              <a:rPr lang="en-US" sz="2800" dirty="0">
                <a:latin typeface="Book Antiqua" panose="02040602050305030304" pitchFamily="18" charset="0"/>
              </a:rPr>
              <a:t>Incorrect answers not accepted – naturalization </a:t>
            </a:r>
            <a:r>
              <a:rPr lang="en-US" sz="2800" dirty="0" smtClean="0">
                <a:latin typeface="Book Antiqua" panose="02040602050305030304" pitchFamily="18" charset="0"/>
              </a:rPr>
              <a:t>forfeited</a:t>
            </a:r>
            <a:endParaRPr lang="en-US" sz="2800" dirty="0">
              <a:latin typeface="Book Antiqua" panose="02040602050305030304" pitchFamily="18" charset="0"/>
            </a:endParaRPr>
          </a:p>
        </p:txBody>
      </p:sp>
    </p:spTree>
    <p:extLst>
      <p:ext uri="{BB962C8B-B14F-4D97-AF65-F5344CB8AC3E}">
        <p14:creationId xmlns:p14="http://schemas.microsoft.com/office/powerpoint/2010/main" val="1339116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3343" y="-168525"/>
            <a:ext cx="9681882" cy="1011237"/>
          </a:xfrm>
        </p:spPr>
        <p:txBody>
          <a:bodyPr>
            <a:normAutofit/>
          </a:bodyPr>
          <a:lstStyle/>
          <a:p>
            <a:r>
              <a:rPr lang="en-US" b="1" dirty="0" smtClean="0">
                <a:latin typeface="Book Antiqua" panose="02040602050305030304" pitchFamily="18" charset="0"/>
              </a:rPr>
              <a:t>Path to Citizenship</a:t>
            </a:r>
            <a:endParaRPr lang="en-US" b="1" dirty="0">
              <a:latin typeface="Book Antiqua" panose="0204060205030503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141" y="697695"/>
            <a:ext cx="5879837" cy="6160306"/>
          </a:xfrm>
          <a:prstGeom prst="rect">
            <a:avLst/>
          </a:prstGeom>
        </p:spPr>
      </p:pic>
    </p:spTree>
    <p:extLst>
      <p:ext uri="{BB962C8B-B14F-4D97-AF65-F5344CB8AC3E}">
        <p14:creationId xmlns:p14="http://schemas.microsoft.com/office/powerpoint/2010/main" val="205304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15540"/>
            <a:ext cx="9144000" cy="1047096"/>
          </a:xfrm>
        </p:spPr>
        <p:txBody>
          <a:bodyPr/>
          <a:lstStyle/>
          <a:p>
            <a:r>
              <a:rPr lang="en-US" dirty="0" smtClean="0">
                <a:latin typeface="Book Antiqua" panose="02040602050305030304" pitchFamily="18" charset="0"/>
              </a:rPr>
              <a:t>Learning Outcomes</a:t>
            </a:r>
            <a:endParaRPr lang="en-US" dirty="0">
              <a:latin typeface="Book Antiqua" panose="02040602050305030304" pitchFamily="18" charset="0"/>
            </a:endParaRPr>
          </a:p>
        </p:txBody>
      </p:sp>
      <p:sp>
        <p:nvSpPr>
          <p:cNvPr id="5" name="Subtitle 4"/>
          <p:cNvSpPr>
            <a:spLocks noGrp="1"/>
          </p:cNvSpPr>
          <p:nvPr>
            <p:ph type="subTitle" idx="1"/>
          </p:nvPr>
        </p:nvSpPr>
        <p:spPr>
          <a:xfrm>
            <a:off x="806825" y="1882588"/>
            <a:ext cx="10793504" cy="4679576"/>
          </a:xfrm>
        </p:spPr>
        <p:txBody>
          <a:bodyPr>
            <a:normAutofit lnSpcReduction="10000"/>
          </a:bodyPr>
          <a:lstStyle/>
          <a:p>
            <a:pPr marL="342900" lvl="0" indent="-342900" algn="just">
              <a:buFont typeface="Arial" panose="020B0604020202020204" pitchFamily="34" charset="0"/>
              <a:buChar char="•"/>
            </a:pPr>
            <a:r>
              <a:rPr lang="en-US" sz="2800" dirty="0">
                <a:latin typeface="Book Antiqua" panose="02040602050305030304" pitchFamily="18" charset="0"/>
              </a:rPr>
              <a:t>Identify  key terms and determine what it means to be American</a:t>
            </a:r>
          </a:p>
          <a:p>
            <a:pPr marL="342900" lvl="0" indent="-342900" algn="just">
              <a:buFont typeface="Arial" panose="020B0604020202020204" pitchFamily="34" charset="0"/>
              <a:buChar char="•"/>
            </a:pPr>
            <a:r>
              <a:rPr lang="en-US" sz="2800" dirty="0">
                <a:latin typeface="Book Antiqua" panose="02040602050305030304" pitchFamily="18" charset="0"/>
              </a:rPr>
              <a:t>Recognize the challenges, needs, and issues surrounding undocumented students in the United States and their journey in attaining education and employment</a:t>
            </a:r>
          </a:p>
          <a:p>
            <a:pPr marL="342900" lvl="0" indent="-342900" algn="just">
              <a:buFont typeface="Arial" panose="020B0604020202020204" pitchFamily="34" charset="0"/>
              <a:buChar char="•"/>
            </a:pPr>
            <a:r>
              <a:rPr lang="en-US" sz="2800" dirty="0">
                <a:latin typeface="Book Antiqua" panose="02040602050305030304" pitchFamily="18" charset="0"/>
              </a:rPr>
              <a:t>Identify the resources that are available to non-citizen and undocumented students </a:t>
            </a:r>
          </a:p>
          <a:p>
            <a:pPr marL="342900" lvl="0" indent="-342900" algn="just">
              <a:buFont typeface="Arial" panose="020B0604020202020204" pitchFamily="34" charset="0"/>
              <a:buChar char="•"/>
            </a:pPr>
            <a:r>
              <a:rPr lang="en-US" sz="2800" dirty="0">
                <a:latin typeface="Book Antiqua" panose="02040602050305030304" pitchFamily="18" charset="0"/>
              </a:rPr>
              <a:t>Discuss the challenges and pathway to citizenship in the United States </a:t>
            </a:r>
          </a:p>
          <a:p>
            <a:pPr marL="342900" lvl="0" indent="-342900" algn="just">
              <a:buFont typeface="Arial" panose="020B0604020202020204" pitchFamily="34" charset="0"/>
              <a:buChar char="•"/>
            </a:pPr>
            <a:r>
              <a:rPr lang="en-US" sz="2800" dirty="0">
                <a:latin typeface="Book Antiqua" panose="02040602050305030304" pitchFamily="18" charset="0"/>
              </a:rPr>
              <a:t>Educate and empower student affairs professionals to remain up-to-date on current issues and policies impacting different student populations in order to provide support </a:t>
            </a:r>
          </a:p>
          <a:p>
            <a:endParaRPr lang="en-US" dirty="0"/>
          </a:p>
        </p:txBody>
      </p:sp>
    </p:spTree>
    <p:extLst>
      <p:ext uri="{BB962C8B-B14F-4D97-AF65-F5344CB8AC3E}">
        <p14:creationId xmlns:p14="http://schemas.microsoft.com/office/powerpoint/2010/main" val="3813409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3343" y="-168525"/>
            <a:ext cx="9681882" cy="1011237"/>
          </a:xfrm>
        </p:spPr>
        <p:txBody>
          <a:bodyPr>
            <a:normAutofit/>
          </a:bodyPr>
          <a:lstStyle/>
          <a:p>
            <a:r>
              <a:rPr lang="en-US" b="1" dirty="0" smtClean="0">
                <a:latin typeface="Book Antiqua" panose="02040602050305030304" pitchFamily="18" charset="0"/>
              </a:rPr>
              <a:t>Path to Citizenship</a:t>
            </a:r>
            <a:endParaRPr lang="en-US" b="1" dirty="0">
              <a:latin typeface="Book Antiqua" panose="0204060205030503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886" y="806825"/>
            <a:ext cx="6346355" cy="6051176"/>
          </a:xfrm>
          <a:prstGeom prst="rect">
            <a:avLst/>
          </a:prstGeom>
        </p:spPr>
      </p:pic>
    </p:spTree>
    <p:extLst>
      <p:ext uri="{BB962C8B-B14F-4D97-AF65-F5344CB8AC3E}">
        <p14:creationId xmlns:p14="http://schemas.microsoft.com/office/powerpoint/2010/main" val="2770086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6070" y="333468"/>
            <a:ext cx="9144000" cy="1047096"/>
          </a:xfrm>
        </p:spPr>
        <p:txBody>
          <a:bodyPr/>
          <a:lstStyle/>
          <a:p>
            <a:r>
              <a:rPr lang="en-US" dirty="0" smtClean="0">
                <a:latin typeface="Book Antiqua" panose="02040602050305030304" pitchFamily="18" charset="0"/>
              </a:rPr>
              <a:t>Best Practices</a:t>
            </a:r>
            <a:endParaRPr lang="en-US" dirty="0">
              <a:latin typeface="Book Antiqua" panose="02040602050305030304" pitchFamily="18" charset="0"/>
            </a:endParaRPr>
          </a:p>
        </p:txBody>
      </p:sp>
      <p:sp>
        <p:nvSpPr>
          <p:cNvPr id="5" name="Subtitle 4"/>
          <p:cNvSpPr>
            <a:spLocks noGrp="1"/>
          </p:cNvSpPr>
          <p:nvPr>
            <p:ph type="subTitle" idx="1"/>
          </p:nvPr>
        </p:nvSpPr>
        <p:spPr>
          <a:xfrm>
            <a:off x="1506070" y="4589929"/>
            <a:ext cx="9144000" cy="824753"/>
          </a:xfrm>
        </p:spPr>
        <p:txBody>
          <a:bodyPr/>
          <a:lstStyle/>
          <a:p>
            <a:r>
              <a:rPr lang="en-US" u="sng" dirty="0">
                <a:hlinkClick r:id="rId3"/>
              </a:rPr>
              <a:t>http://www.iacac.org/undocumented/</a:t>
            </a:r>
            <a:endParaRPr lang="en-US" dirty="0"/>
          </a:p>
        </p:txBody>
      </p:sp>
    </p:spTree>
    <p:extLst>
      <p:ext uri="{BB962C8B-B14F-4D97-AF65-F5344CB8AC3E}">
        <p14:creationId xmlns:p14="http://schemas.microsoft.com/office/powerpoint/2010/main" val="3500225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1365" y="-96830"/>
            <a:ext cx="11761694" cy="1011237"/>
          </a:xfrm>
        </p:spPr>
        <p:txBody>
          <a:bodyPr>
            <a:normAutofit fontScale="90000"/>
          </a:bodyPr>
          <a:lstStyle/>
          <a:p>
            <a:r>
              <a:rPr lang="en-US" dirty="0"/>
              <a:t>VIDEO: Jose Antonio Vargas @ #ACPA15</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246" y="842659"/>
            <a:ext cx="4513824" cy="601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290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765" y="4912659"/>
            <a:ext cx="4236236" cy="194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58783"/>
            <a:ext cx="5235388" cy="419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a:spLocks noGrp="1"/>
          </p:cNvSpPr>
          <p:nvPr>
            <p:ph type="ctrTitle"/>
          </p:nvPr>
        </p:nvSpPr>
        <p:spPr>
          <a:xfrm>
            <a:off x="1506070" y="333468"/>
            <a:ext cx="9144000" cy="1047096"/>
          </a:xfrm>
        </p:spPr>
        <p:txBody>
          <a:bodyPr/>
          <a:lstStyle/>
          <a:p>
            <a:r>
              <a:rPr lang="en-US" dirty="0" smtClean="0">
                <a:latin typeface="Book Antiqua" panose="02040602050305030304" pitchFamily="18" charset="0"/>
              </a:rPr>
              <a:t>Questions &amp; Answers</a:t>
            </a:r>
            <a:endParaRPr lang="en-US" dirty="0">
              <a:latin typeface="Book Antiqua" panose="02040602050305030304" pitchFamily="18" charset="0"/>
            </a:endParaRPr>
          </a:p>
        </p:txBody>
      </p:sp>
    </p:spTree>
    <p:extLst>
      <p:ext uri="{BB962C8B-B14F-4D97-AF65-F5344CB8AC3E}">
        <p14:creationId xmlns:p14="http://schemas.microsoft.com/office/powerpoint/2010/main" val="4280338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71715"/>
            <a:ext cx="9144000" cy="932357"/>
          </a:xfrm>
        </p:spPr>
        <p:txBody>
          <a:bodyPr/>
          <a:lstStyle/>
          <a:p>
            <a:r>
              <a:rPr lang="en-US" dirty="0" smtClean="0">
                <a:latin typeface="Book Antiqua" panose="02040602050305030304" pitchFamily="18" charset="0"/>
              </a:rPr>
              <a:t>References</a:t>
            </a:r>
            <a:endParaRPr lang="en-US" dirty="0"/>
          </a:p>
        </p:txBody>
      </p:sp>
      <p:sp>
        <p:nvSpPr>
          <p:cNvPr id="5" name="Subtitle 4"/>
          <p:cNvSpPr>
            <a:spLocks noGrp="1"/>
          </p:cNvSpPr>
          <p:nvPr>
            <p:ph type="subTitle" idx="1"/>
          </p:nvPr>
        </p:nvSpPr>
        <p:spPr>
          <a:xfrm>
            <a:off x="322729" y="1147482"/>
            <a:ext cx="11456895" cy="5378824"/>
          </a:xfrm>
        </p:spPr>
        <p:txBody>
          <a:bodyPr>
            <a:normAutofit fontScale="40000" lnSpcReduction="20000"/>
          </a:bodyPr>
          <a:lstStyle/>
          <a:p>
            <a:pPr algn="l"/>
            <a:r>
              <a:rPr lang="en-US" sz="2600" dirty="0">
                <a:latin typeface="Book Antiqua" panose="02040602050305030304" pitchFamily="18" charset="0"/>
              </a:rPr>
              <a:t>American Immigration Council. (2010, November 23). dispelling dream act myths. Retrieved </a:t>
            </a:r>
            <a:r>
              <a:rPr lang="en-US" sz="2600" dirty="0" smtClean="0">
                <a:latin typeface="Book Antiqua" panose="02040602050305030304" pitchFamily="18" charset="0"/>
              </a:rPr>
              <a:t>from </a:t>
            </a:r>
            <a:r>
              <a:rPr lang="en-US" sz="2600" dirty="0">
                <a:latin typeface="Book Antiqua" panose="02040602050305030304" pitchFamily="18" charset="0"/>
              </a:rPr>
              <a:t>http://www.immigrationpolicy.org/just-facts/dispelling-dream-act-mythsDefine </a:t>
            </a:r>
            <a:r>
              <a:rPr lang="en-US" sz="2600" dirty="0">
                <a:latin typeface="Book Antiqua" panose="02040602050305030304" pitchFamily="18" charset="0"/>
              </a:rPr>
              <a:t>American. (2015). </a:t>
            </a:r>
            <a:endParaRPr lang="en-US" sz="2600" dirty="0" smtClean="0">
              <a:latin typeface="Book Antiqua" panose="02040602050305030304" pitchFamily="18" charset="0"/>
            </a:endParaRPr>
          </a:p>
          <a:p>
            <a:pPr algn="l"/>
            <a:r>
              <a:rPr lang="en-US" sz="2600" dirty="0">
                <a:latin typeface="Book Antiqua" panose="02040602050305030304" pitchFamily="18" charset="0"/>
              </a:rPr>
              <a:t>Bernal, S., &amp; </a:t>
            </a:r>
            <a:r>
              <a:rPr lang="en-US" sz="2600" dirty="0" err="1">
                <a:latin typeface="Book Antiqua" panose="02040602050305030304" pitchFamily="18" charset="0"/>
              </a:rPr>
              <a:t>Chuan</a:t>
            </a:r>
            <a:r>
              <a:rPr lang="en-US" sz="2600" dirty="0">
                <a:latin typeface="Book Antiqua" panose="02040602050305030304" pitchFamily="18" charset="0"/>
              </a:rPr>
              <a:t>-Ru, C. (2010, March). Practitioner advocacy to improve </a:t>
            </a:r>
            <a:r>
              <a:rPr lang="en-US" sz="2600" dirty="0" smtClean="0">
                <a:latin typeface="Book Antiqua" panose="02040602050305030304" pitchFamily="18" charset="0"/>
              </a:rPr>
              <a:t>undocumented student </a:t>
            </a:r>
            <a:r>
              <a:rPr lang="en-US" sz="2600" dirty="0">
                <a:latin typeface="Book Antiqua" panose="02040602050305030304" pitchFamily="18" charset="0"/>
              </a:rPr>
              <a:t>success . PowerPoint Slides </a:t>
            </a:r>
            <a:r>
              <a:rPr lang="en-US" sz="2600" dirty="0" err="1">
                <a:latin typeface="Book Antiqua" panose="02040602050305030304" pitchFamily="18" charset="0"/>
              </a:rPr>
              <a:t>Naspa</a:t>
            </a:r>
            <a:r>
              <a:rPr lang="en-US" sz="2600" dirty="0">
                <a:latin typeface="Book Antiqua" panose="02040602050305030304" pitchFamily="18" charset="0"/>
              </a:rPr>
              <a:t> annual conference archives. Retrieved from </a:t>
            </a:r>
            <a:r>
              <a:rPr lang="en-US" sz="2600" dirty="0" smtClean="0">
                <a:latin typeface="Book Antiqua" panose="02040602050305030304" pitchFamily="18" charset="0"/>
              </a:rPr>
              <a:t>http</a:t>
            </a:r>
            <a:r>
              <a:rPr lang="en-US" sz="2600" dirty="0">
                <a:latin typeface="Book Antiqua" panose="02040602050305030304" pitchFamily="18" charset="0"/>
              </a:rPr>
              <a:t>://archive.naspa.org/conference/cfp/coord/upload/2010 NASPA_upload.ppt</a:t>
            </a:r>
          </a:p>
          <a:p>
            <a:pPr algn="l"/>
            <a:r>
              <a:rPr lang="en-US" sz="2600" dirty="0" smtClean="0">
                <a:latin typeface="Book Antiqua" panose="02040602050305030304" pitchFamily="18" charset="0"/>
              </a:rPr>
              <a:t>Define </a:t>
            </a:r>
            <a:r>
              <a:rPr lang="en-US" sz="2600" dirty="0">
                <a:latin typeface="Book Antiqua" panose="02040602050305030304" pitchFamily="18" charset="0"/>
              </a:rPr>
              <a:t>American. Retrieved March 31, 2015, from http://www.defineamerican.com/</a:t>
            </a:r>
          </a:p>
          <a:p>
            <a:pPr algn="l"/>
            <a:r>
              <a:rPr lang="en-US" sz="2600" dirty="0" err="1">
                <a:latin typeface="Book Antiqua" panose="02040602050305030304" pitchFamily="18" charset="0"/>
              </a:rPr>
              <a:t>Dziadula</a:t>
            </a:r>
            <a:r>
              <a:rPr lang="en-US" sz="2600" dirty="0">
                <a:latin typeface="Book Antiqua" panose="02040602050305030304" pitchFamily="18" charset="0"/>
              </a:rPr>
              <a:t>, E. (2014). Essays on United States citizenship by naturalization. </a:t>
            </a:r>
            <a:r>
              <a:rPr lang="en-US" sz="2600" i="1" dirty="0">
                <a:latin typeface="Book Antiqua" panose="02040602050305030304" pitchFamily="18" charset="0"/>
              </a:rPr>
              <a:t>ProQuest Dissertations and Theses.</a:t>
            </a:r>
            <a:r>
              <a:rPr lang="en-US" sz="2600" dirty="0">
                <a:latin typeface="Book Antiqua" panose="02040602050305030304" pitchFamily="18" charset="0"/>
              </a:rPr>
              <a:t> University of Illinois at Chicago, Ann Arbor. Retrieved from </a:t>
            </a:r>
            <a:r>
              <a:rPr lang="en-US" sz="2600" dirty="0">
                <a:latin typeface="Book Antiqua" panose="02040602050305030304" pitchFamily="18" charset="0"/>
                <a:hlinkClick r:id="rId3"/>
              </a:rPr>
              <a:t>https://login.proxy.lib.fsu.edu/login?url=http://</a:t>
            </a:r>
            <a:r>
              <a:rPr lang="en-US" sz="2600" dirty="0" smtClean="0">
                <a:latin typeface="Book Antiqua" panose="02040602050305030304" pitchFamily="18" charset="0"/>
                <a:hlinkClick r:id="rId3"/>
              </a:rPr>
              <a:t>search.proquest.com/docview/1649198287?accountid=4840</a:t>
            </a:r>
            <a:endParaRPr lang="en-US" sz="2600" dirty="0" smtClean="0">
              <a:latin typeface="Book Antiqua" panose="02040602050305030304" pitchFamily="18" charset="0"/>
            </a:endParaRPr>
          </a:p>
          <a:p>
            <a:pPr algn="l"/>
            <a:r>
              <a:rPr lang="en-US" sz="2600" dirty="0">
                <a:latin typeface="Book Antiqua" panose="02040602050305030304" pitchFamily="18" charset="0"/>
              </a:rPr>
              <a:t>Educators for Fair Consideration (E4FC). (</a:t>
            </a:r>
            <a:r>
              <a:rPr lang="en-US" sz="2600" dirty="0" err="1">
                <a:latin typeface="Book Antiqua" panose="02040602050305030304" pitchFamily="18" charset="0"/>
              </a:rPr>
              <a:t>n.d.</a:t>
            </a:r>
            <a:r>
              <a:rPr lang="en-US" sz="2600" dirty="0">
                <a:latin typeface="Book Antiqua" panose="02040602050305030304" pitchFamily="18" charset="0"/>
              </a:rPr>
              <a:t>). An overview of college-bound undocumented </a:t>
            </a:r>
            <a:r>
              <a:rPr lang="en-US" sz="2600" dirty="0" smtClean="0">
                <a:latin typeface="Book Antiqua" panose="02040602050305030304" pitchFamily="18" charset="0"/>
              </a:rPr>
              <a:t>students</a:t>
            </a:r>
            <a:r>
              <a:rPr lang="en-US" sz="2600" dirty="0">
                <a:latin typeface="Book Antiqua" panose="02040602050305030304" pitchFamily="18" charset="0"/>
              </a:rPr>
              <a:t>. Retrieved from </a:t>
            </a:r>
            <a:r>
              <a:rPr lang="en-US" sz="2600" dirty="0" smtClean="0">
                <a:latin typeface="Book Antiqua" panose="02040602050305030304" pitchFamily="18" charset="0"/>
              </a:rPr>
              <a:t> http</a:t>
            </a:r>
            <a:r>
              <a:rPr lang="en-US" sz="2600" dirty="0">
                <a:latin typeface="Book Antiqua" panose="02040602050305030304" pitchFamily="18" charset="0"/>
              </a:rPr>
              <a:t>://www.academyart.edu/content/dam/assets/pdf/undoc_stud_overview.pdf</a:t>
            </a:r>
            <a:endParaRPr lang="en-US" sz="2600" dirty="0">
              <a:latin typeface="Book Antiqua" panose="02040602050305030304" pitchFamily="18" charset="0"/>
            </a:endParaRPr>
          </a:p>
          <a:p>
            <a:pPr algn="l"/>
            <a:r>
              <a:rPr lang="en-US" sz="2600" dirty="0">
                <a:latin typeface="Book Antiqua" panose="02040602050305030304" pitchFamily="18" charset="0"/>
              </a:rPr>
              <a:t>Educators for Fair Consideration (2012, January). </a:t>
            </a:r>
            <a:r>
              <a:rPr lang="en-US" sz="2600" i="1" dirty="0">
                <a:latin typeface="Book Antiqua" panose="02040602050305030304" pitchFamily="18" charset="0"/>
              </a:rPr>
              <a:t>An overview of college bound undocumented students</a:t>
            </a:r>
            <a:r>
              <a:rPr lang="en-US" sz="2600" dirty="0">
                <a:latin typeface="Book Antiqua" panose="02040602050305030304" pitchFamily="18" charset="0"/>
              </a:rPr>
              <a:t> [Fact Sheet]. Retrieved from </a:t>
            </a:r>
            <a:r>
              <a:rPr lang="en-US" sz="2600" u="sng" dirty="0">
                <a:latin typeface="Book Antiqua" panose="02040602050305030304" pitchFamily="18" charset="0"/>
                <a:hlinkClick r:id="rId4"/>
              </a:rPr>
              <a:t>http://www.e4fc.org/images/Fact_Sheet.pdf</a:t>
            </a:r>
            <a:endParaRPr lang="en-US" sz="2600" dirty="0">
              <a:latin typeface="Book Antiqua" panose="02040602050305030304" pitchFamily="18" charset="0"/>
            </a:endParaRPr>
          </a:p>
          <a:p>
            <a:pPr algn="l"/>
            <a:r>
              <a:rPr lang="en-US" sz="2600" dirty="0">
                <a:latin typeface="Book Antiqua" panose="02040602050305030304" pitchFamily="18" charset="0"/>
              </a:rPr>
              <a:t>Educators for Fair Consideration (2012). </a:t>
            </a:r>
            <a:r>
              <a:rPr lang="en-US" sz="2600" i="1" dirty="0">
                <a:latin typeface="Book Antiqua" panose="02040602050305030304" pitchFamily="18" charset="0"/>
              </a:rPr>
              <a:t>How to support college-bound undocumented students: Advice for parents</a:t>
            </a:r>
            <a:r>
              <a:rPr lang="en-US" sz="2600" dirty="0">
                <a:latin typeface="Book Antiqua" panose="02040602050305030304" pitchFamily="18" charset="0"/>
              </a:rPr>
              <a:t>. [Fact Sheet]. Retrieved from </a:t>
            </a:r>
            <a:r>
              <a:rPr lang="en-US" sz="2600" u="sng" dirty="0">
                <a:latin typeface="Book Antiqua" panose="02040602050305030304" pitchFamily="18" charset="0"/>
                <a:hlinkClick r:id="rId5"/>
              </a:rPr>
              <a:t>http://www.iacac.org/wp-content/uploads/2011/10/E4FC-Parent-Guide.pdf</a:t>
            </a:r>
            <a:endParaRPr lang="en-US" sz="2600" dirty="0">
              <a:latin typeface="Book Antiqua" panose="02040602050305030304" pitchFamily="18" charset="0"/>
            </a:endParaRPr>
          </a:p>
          <a:p>
            <a:pPr algn="l"/>
            <a:r>
              <a:rPr lang="en-US" sz="2600" dirty="0" err="1">
                <a:latin typeface="Book Antiqua" panose="02040602050305030304" pitchFamily="18" charset="0"/>
              </a:rPr>
              <a:t>Gildersleeve</a:t>
            </a:r>
            <a:r>
              <a:rPr lang="en-US" sz="2600" dirty="0">
                <a:latin typeface="Book Antiqua" panose="02040602050305030304" pitchFamily="18" charset="0"/>
              </a:rPr>
              <a:t>, R. E., &amp; </a:t>
            </a:r>
            <a:r>
              <a:rPr lang="en-US" sz="2600" dirty="0" err="1">
                <a:latin typeface="Book Antiqua" panose="02040602050305030304" pitchFamily="18" charset="0"/>
              </a:rPr>
              <a:t>Ranero</a:t>
            </a:r>
            <a:r>
              <a:rPr lang="en-US" sz="2600" dirty="0">
                <a:latin typeface="Book Antiqua" panose="02040602050305030304" pitchFamily="18" charset="0"/>
              </a:rPr>
              <a:t>, J. J. (2010). Precollege contexts of undocumented students: Implications for student affairs professionals. New Directions for Student Services, 2010(131), 19-33. Retrieved from </a:t>
            </a:r>
            <a:r>
              <a:rPr lang="en-US" sz="2600" u="sng" dirty="0">
                <a:latin typeface="Book Antiqua" panose="02040602050305030304" pitchFamily="18" charset="0"/>
                <a:hlinkClick r:id="rId6"/>
              </a:rPr>
              <a:t>http://</a:t>
            </a:r>
            <a:r>
              <a:rPr lang="en-US" sz="2600" u="sng" dirty="0" smtClean="0">
                <a:latin typeface="Book Antiqua" panose="02040602050305030304" pitchFamily="18" charset="0"/>
                <a:hlinkClick r:id="rId6"/>
              </a:rPr>
              <a:t>onlinelibrary.wiley.com/doi/10.1002/ss.365/abstract</a:t>
            </a:r>
            <a:endParaRPr lang="en-US" sz="2600" u="sng" dirty="0" smtClean="0">
              <a:latin typeface="Book Antiqua" panose="02040602050305030304" pitchFamily="18" charset="0"/>
            </a:endParaRPr>
          </a:p>
          <a:p>
            <a:pPr algn="l"/>
            <a:r>
              <a:rPr lang="en-US" sz="2600" dirty="0" err="1">
                <a:latin typeface="Book Antiqua" panose="02040602050305030304" pitchFamily="18" charset="0"/>
              </a:rPr>
              <a:t>Illinios</a:t>
            </a:r>
            <a:r>
              <a:rPr lang="en-US" sz="2600" dirty="0">
                <a:latin typeface="Book Antiqua" panose="02040602050305030304" pitchFamily="18" charset="0"/>
              </a:rPr>
              <a:t> Association for College Admission Counseling. (2015). College advising guide for </a:t>
            </a:r>
            <a:r>
              <a:rPr lang="en-US" sz="2600" dirty="0" smtClean="0">
                <a:latin typeface="Book Antiqua" panose="02040602050305030304" pitchFamily="18" charset="0"/>
              </a:rPr>
              <a:t>undocumented </a:t>
            </a:r>
            <a:r>
              <a:rPr lang="en-US" sz="2600" dirty="0">
                <a:latin typeface="Book Antiqua" panose="02040602050305030304" pitchFamily="18" charset="0"/>
              </a:rPr>
              <a:t>students . Retrieved from </a:t>
            </a:r>
            <a:r>
              <a:rPr lang="en-US" sz="2600" dirty="0">
                <a:latin typeface="Book Antiqua" panose="02040602050305030304" pitchFamily="18" charset="0"/>
                <a:hlinkClick r:id="rId7"/>
              </a:rPr>
              <a:t>http://www.iacac.org/undocumented</a:t>
            </a:r>
            <a:r>
              <a:rPr lang="en-US" sz="2600" dirty="0" smtClean="0">
                <a:latin typeface="Book Antiqua" panose="02040602050305030304" pitchFamily="18" charset="0"/>
                <a:hlinkClick r:id="rId7"/>
              </a:rPr>
              <a:t>/</a:t>
            </a:r>
            <a:endParaRPr lang="en-US" sz="2600" dirty="0" smtClean="0">
              <a:latin typeface="Book Antiqua" panose="02040602050305030304" pitchFamily="18" charset="0"/>
            </a:endParaRPr>
          </a:p>
          <a:p>
            <a:pPr algn="l"/>
            <a:r>
              <a:rPr lang="en-US" sz="2600" dirty="0" err="1">
                <a:latin typeface="Book Antiqua" panose="02040602050305030304" pitchFamily="18" charset="0"/>
              </a:rPr>
              <a:t>Krogstad</a:t>
            </a:r>
            <a:r>
              <a:rPr lang="en-US" sz="2600" dirty="0">
                <a:latin typeface="Book Antiqua" panose="02040602050305030304" pitchFamily="18" charset="0"/>
              </a:rPr>
              <a:t> , J., &amp; Passel, J. (2014, November 18). 5 facts about illegal immigration in the </a:t>
            </a:r>
            <a:r>
              <a:rPr lang="en-US" sz="2600" dirty="0" err="1">
                <a:latin typeface="Book Antiqua" panose="02040602050305030304" pitchFamily="18" charset="0"/>
              </a:rPr>
              <a:t>u.s.</a:t>
            </a:r>
            <a:r>
              <a:rPr lang="en-US" sz="2600" dirty="0">
                <a:latin typeface="Book Antiqua" panose="02040602050305030304" pitchFamily="18" charset="0"/>
              </a:rPr>
              <a:t>. </a:t>
            </a:r>
            <a:r>
              <a:rPr lang="en-US" sz="2600" dirty="0" smtClean="0">
                <a:latin typeface="Book Antiqua" panose="02040602050305030304" pitchFamily="18" charset="0"/>
              </a:rPr>
              <a:t>Retrieved </a:t>
            </a:r>
            <a:r>
              <a:rPr lang="en-US" sz="2600" dirty="0">
                <a:latin typeface="Book Antiqua" panose="02040602050305030304" pitchFamily="18" charset="0"/>
              </a:rPr>
              <a:t>from http://</a:t>
            </a:r>
            <a:r>
              <a:rPr lang="en-US" sz="2600" dirty="0" smtClean="0">
                <a:latin typeface="Book Antiqua" panose="02040602050305030304" pitchFamily="18" charset="0"/>
              </a:rPr>
              <a:t>www.pewresearch.org/fact-tank/2014/11/18/5-facts-about-illegal-immigration-in-the-u-s</a:t>
            </a:r>
            <a:r>
              <a:rPr lang="en-US" sz="2600" dirty="0">
                <a:latin typeface="Book Antiqua" panose="02040602050305030304" pitchFamily="18" charset="0"/>
              </a:rPr>
              <a:t>/</a:t>
            </a:r>
            <a:endParaRPr lang="en-US" sz="2600" dirty="0" smtClean="0">
              <a:latin typeface="Book Antiqua" panose="02040602050305030304" pitchFamily="18" charset="0"/>
            </a:endParaRPr>
          </a:p>
          <a:p>
            <a:pPr algn="l">
              <a:lnSpc>
                <a:spcPct val="170000"/>
              </a:lnSpc>
            </a:pPr>
            <a:r>
              <a:rPr lang="en-US" sz="2600" dirty="0" smtClean="0">
                <a:latin typeface="Book Antiqua" panose="02040602050305030304" pitchFamily="18" charset="0"/>
              </a:rPr>
              <a:t>Munsch</a:t>
            </a:r>
            <a:r>
              <a:rPr lang="en-US" sz="2600" dirty="0">
                <a:latin typeface="Book Antiqua" panose="02040602050305030304" pitchFamily="18" charset="0"/>
              </a:rPr>
              <a:t>, P. (2011). Life without papers: Undocumented students negotiating higher education . </a:t>
            </a:r>
            <a:r>
              <a:rPr lang="en-US" sz="2600" dirty="0" smtClean="0">
                <a:latin typeface="Book Antiqua" panose="02040602050305030304" pitchFamily="18" charset="0"/>
              </a:rPr>
              <a:t>(</a:t>
            </a:r>
            <a:r>
              <a:rPr lang="en-US" sz="2600" dirty="0">
                <a:latin typeface="Book Antiqua" panose="02040602050305030304" pitchFamily="18" charset="0"/>
              </a:rPr>
              <a:t>Doctoral dissertation, New York University). Retrieved from </a:t>
            </a:r>
            <a:r>
              <a:rPr lang="en-US" sz="2600" dirty="0" smtClean="0">
                <a:latin typeface="Book Antiqua" panose="02040602050305030304" pitchFamily="18" charset="0"/>
              </a:rPr>
              <a:t>https</a:t>
            </a:r>
            <a:r>
              <a:rPr lang="en-US" sz="2600" dirty="0">
                <a:latin typeface="Book Antiqua" panose="02040602050305030304" pitchFamily="18" charset="0"/>
              </a:rPr>
              <a:t>://</a:t>
            </a:r>
            <a:r>
              <a:rPr lang="en-US" sz="2600" dirty="0" smtClean="0">
                <a:latin typeface="Book Antiqua" panose="02040602050305030304" pitchFamily="18" charset="0"/>
              </a:rPr>
              <a:t>campus.fsu.edu/bbcswebdav/pid-7112558-dt-content-rid-40665571_2/courses/EDH5046.sp15.web_cohort1/EDH5046.sp15.web_cohort1_ImportedContent_20150105105940/Life </a:t>
            </a:r>
            <a:r>
              <a:rPr lang="en-US" sz="2600" dirty="0">
                <a:latin typeface="Book Antiqua" panose="02040602050305030304" pitchFamily="18" charset="0"/>
              </a:rPr>
              <a:t>Without </a:t>
            </a:r>
            <a:r>
              <a:rPr lang="en-US" sz="2600" dirty="0" err="1">
                <a:latin typeface="Book Antiqua" panose="02040602050305030304" pitchFamily="18" charset="0"/>
              </a:rPr>
              <a:t>Papers_Undocumented</a:t>
            </a:r>
            <a:r>
              <a:rPr lang="en-US" sz="2600" dirty="0">
                <a:latin typeface="Book Antiqua" panose="02040602050305030304" pitchFamily="18" charset="0"/>
              </a:rPr>
              <a:t> Students.pdf</a:t>
            </a:r>
            <a:endParaRPr lang="en-US" sz="2600" dirty="0">
              <a:latin typeface="Book Antiqua" panose="02040602050305030304" pitchFamily="18" charset="0"/>
            </a:endParaRPr>
          </a:p>
          <a:p>
            <a:pPr algn="l"/>
            <a:r>
              <a:rPr lang="en-US" sz="2600" dirty="0" smtClean="0">
                <a:latin typeface="Book Antiqua" panose="02040602050305030304" pitchFamily="18" charset="0"/>
              </a:rPr>
              <a:t>Pérez</a:t>
            </a:r>
            <a:r>
              <a:rPr lang="en-US" sz="2600" dirty="0">
                <a:latin typeface="Book Antiqua" panose="02040602050305030304" pitchFamily="18" charset="0"/>
              </a:rPr>
              <a:t>, Z. (2014, January 1). Removing Barriers to Higher Education for Undocumented </a:t>
            </a:r>
            <a:r>
              <a:rPr lang="en-US" sz="2600" dirty="0" smtClean="0">
                <a:latin typeface="Book Antiqua" panose="02040602050305030304" pitchFamily="18" charset="0"/>
              </a:rPr>
              <a:t>Students</a:t>
            </a:r>
            <a:r>
              <a:rPr lang="en-US" sz="2600" dirty="0">
                <a:latin typeface="Book Antiqua" panose="02040602050305030304" pitchFamily="18" charset="0"/>
              </a:rPr>
              <a:t>. Retrieved March 31, 2015, from </a:t>
            </a:r>
            <a:r>
              <a:rPr lang="en-US" sz="2600" u="sng" dirty="0">
                <a:latin typeface="Book Antiqua" panose="02040602050305030304" pitchFamily="18" charset="0"/>
                <a:hlinkClick r:id="rId8"/>
              </a:rPr>
              <a:t>https://www.americanprogress.org/issues/immigration/report/2014/12/05/101366/removing-barriers-to-higher-education-for-undocumented-students</a:t>
            </a:r>
            <a:r>
              <a:rPr lang="en-US" sz="2600" u="sng" dirty="0" smtClean="0">
                <a:latin typeface="Book Antiqua" panose="02040602050305030304" pitchFamily="18" charset="0"/>
                <a:hlinkClick r:id="rId8"/>
              </a:rPr>
              <a:t>/</a:t>
            </a:r>
            <a:endParaRPr lang="en-US" sz="2600" u="sng" dirty="0" smtClean="0">
              <a:latin typeface="Book Antiqua" panose="02040602050305030304" pitchFamily="18" charset="0"/>
            </a:endParaRPr>
          </a:p>
          <a:p>
            <a:pPr algn="l"/>
            <a:r>
              <a:rPr lang="en-US" sz="2600" dirty="0">
                <a:latin typeface="Book Antiqua" panose="02040602050305030304" pitchFamily="18" charset="0"/>
              </a:rPr>
              <a:t>Torres-</a:t>
            </a:r>
            <a:r>
              <a:rPr lang="en-US" sz="2600" dirty="0" err="1">
                <a:latin typeface="Book Antiqua" panose="02040602050305030304" pitchFamily="18" charset="0"/>
              </a:rPr>
              <a:t>Valverde</a:t>
            </a:r>
            <a:r>
              <a:rPr lang="en-US" sz="2600" dirty="0">
                <a:latin typeface="Book Antiqua" panose="02040602050305030304" pitchFamily="18" charset="0"/>
              </a:rPr>
              <a:t>, D. (2014, July 29). A promising but precarious new normal for the young and </a:t>
            </a:r>
            <a:r>
              <a:rPr lang="en-US" sz="2600" dirty="0" smtClean="0">
                <a:latin typeface="Book Antiqua" panose="02040602050305030304" pitchFamily="18" charset="0"/>
              </a:rPr>
              <a:t>undocumented</a:t>
            </a:r>
            <a:r>
              <a:rPr lang="en-US" sz="2600" dirty="0">
                <a:latin typeface="Book Antiqua" panose="02040602050305030304" pitchFamily="18" charset="0"/>
              </a:rPr>
              <a:t>. Retrieved from http://</a:t>
            </a:r>
            <a:r>
              <a:rPr lang="en-US" sz="2600" dirty="0" smtClean="0">
                <a:latin typeface="Book Antiqua" panose="02040602050305030304" pitchFamily="18" charset="0"/>
              </a:rPr>
              <a:t>www.ips-dc.org/promising-precarious-new-normal-young-undocumented</a:t>
            </a:r>
            <a:r>
              <a:rPr lang="en-US" sz="2600" dirty="0">
                <a:latin typeface="Book Antiqua" panose="02040602050305030304" pitchFamily="18" charset="0"/>
              </a:rPr>
              <a:t>/</a:t>
            </a:r>
            <a:endParaRPr lang="en-US" sz="2600" dirty="0">
              <a:latin typeface="Book Antiqua" panose="02040602050305030304" pitchFamily="18" charset="0"/>
            </a:endParaRPr>
          </a:p>
          <a:p>
            <a:pPr algn="l"/>
            <a:r>
              <a:rPr lang="en-US" sz="2600" dirty="0" smtClean="0">
                <a:latin typeface="Book Antiqua" panose="02040602050305030304" pitchFamily="18" charset="0"/>
              </a:rPr>
              <a:t>U.S</a:t>
            </a:r>
            <a:r>
              <a:rPr lang="en-US" sz="2600" dirty="0">
                <a:latin typeface="Book Antiqua" panose="02040602050305030304" pitchFamily="18" charset="0"/>
              </a:rPr>
              <a:t>. Citizenship and Immigration Services. (2011). Civics (history and government) questions for the naturalization test. Retrieved March 31, 2015, from http://www.uscis.gov/sites/default/files/USCIS/Office of Citizenship/Citizenship Resource Center Site/Publications/100q.pdf</a:t>
            </a:r>
          </a:p>
          <a:p>
            <a:pPr algn="l"/>
            <a:r>
              <a:rPr lang="en-US" sz="2600" dirty="0">
                <a:latin typeface="Book Antiqua" panose="02040602050305030304" pitchFamily="18" charset="0"/>
              </a:rPr>
              <a:t>U.S. Department of Homeland Security. (2013). </a:t>
            </a:r>
            <a:r>
              <a:rPr lang="en-US" sz="2600" i="1" dirty="0">
                <a:latin typeface="Book Antiqua" panose="02040602050305030304" pitchFamily="18" charset="0"/>
              </a:rPr>
              <a:t>Deferred action for childhood arrivals. </a:t>
            </a:r>
            <a:r>
              <a:rPr lang="en-US" sz="2600" dirty="0" smtClean="0">
                <a:latin typeface="Book Antiqua" panose="02040602050305030304" pitchFamily="18" charset="0"/>
              </a:rPr>
              <a:t>Retrieved </a:t>
            </a:r>
            <a:r>
              <a:rPr lang="en-US" sz="2600" dirty="0">
                <a:latin typeface="Book Antiqua" panose="02040602050305030304" pitchFamily="18" charset="0"/>
              </a:rPr>
              <a:t>from the U.S. Department of Homeland Security website: </a:t>
            </a:r>
          </a:p>
          <a:p>
            <a:pPr algn="l">
              <a:spcBef>
                <a:spcPts val="0"/>
              </a:spcBef>
            </a:pPr>
            <a:r>
              <a:rPr lang="en-US" sz="2600" u="sng" dirty="0">
                <a:latin typeface="Book Antiqua" panose="02040602050305030304" pitchFamily="18" charset="0"/>
                <a:hlinkClick r:id="rId9"/>
              </a:rPr>
              <a:t>http://www.dhs.gov/deferred-action-childhood-arrivals</a:t>
            </a:r>
            <a:endParaRPr lang="en-US" sz="2600" dirty="0">
              <a:latin typeface="Book Antiqua" panose="02040602050305030304" pitchFamily="18" charset="0"/>
            </a:endParaRPr>
          </a:p>
          <a:p>
            <a:pPr algn="l"/>
            <a:r>
              <a:rPr lang="en-US" sz="2600" dirty="0">
                <a:latin typeface="Book Antiqua" panose="02040602050305030304" pitchFamily="18" charset="0"/>
              </a:rPr>
              <a:t>Vargas, J. A. (2012). Not legal, not leaving. Retrieved March 31, 2015, from http://time.com/2987974/jose-vargas-detained-time-cover-story/</a:t>
            </a:r>
          </a:p>
          <a:p>
            <a:pPr algn="l"/>
            <a:endParaRPr lang="en-US" dirty="0"/>
          </a:p>
        </p:txBody>
      </p:sp>
    </p:spTree>
    <p:extLst>
      <p:ext uri="{BB962C8B-B14F-4D97-AF65-F5344CB8AC3E}">
        <p14:creationId xmlns:p14="http://schemas.microsoft.com/office/powerpoint/2010/main" val="1012539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111347" y="2008630"/>
            <a:ext cx="10185008" cy="2387600"/>
          </a:xfrm>
        </p:spPr>
        <p:txBody>
          <a:bodyPr>
            <a:normAutofit fontScale="90000"/>
          </a:bodyPr>
          <a:lstStyle/>
          <a:p>
            <a:r>
              <a:rPr lang="en-US" sz="9600" b="1" dirty="0" smtClean="0">
                <a:latin typeface="Book Antiqua" panose="02040602050305030304" pitchFamily="18" charset="0"/>
                <a:cs typeface="Arabic Typesetting" panose="03020402040406030203" pitchFamily="66" charset="-78"/>
              </a:rPr>
              <a:t>Defining American</a:t>
            </a:r>
            <a:r>
              <a:rPr lang="en-US" sz="8000" dirty="0" smtClean="0">
                <a:latin typeface="Book Antiqua" panose="02040602050305030304" pitchFamily="18" charset="0"/>
                <a:cs typeface="Arabic Typesetting" panose="03020402040406030203" pitchFamily="66" charset="-78"/>
              </a:rPr>
              <a:t>:</a:t>
            </a:r>
            <a:r>
              <a:rPr lang="en-US" dirty="0" smtClean="0">
                <a:latin typeface="Book Antiqua" panose="02040602050305030304" pitchFamily="18" charset="0"/>
                <a:cs typeface="Arabic Typesetting" panose="03020402040406030203" pitchFamily="66" charset="-78"/>
              </a:rPr>
              <a:t/>
            </a:r>
            <a:br>
              <a:rPr lang="en-US" dirty="0" smtClean="0">
                <a:latin typeface="Book Antiqua" panose="02040602050305030304" pitchFamily="18" charset="0"/>
                <a:cs typeface="Arabic Typesetting" panose="03020402040406030203" pitchFamily="66" charset="-78"/>
              </a:rPr>
            </a:br>
            <a:r>
              <a:rPr lang="en-US" dirty="0" smtClean="0">
                <a:latin typeface="Book Antiqua" panose="02040602050305030304" pitchFamily="18" charset="0"/>
                <a:cs typeface="Arabic Typesetting" panose="03020402040406030203" pitchFamily="66" charset="-78"/>
              </a:rPr>
              <a:t>Citizenship and Legal Status in Higher Education</a:t>
            </a:r>
            <a:endParaRPr lang="en-US" dirty="0">
              <a:latin typeface="Book Antiqua" panose="02040602050305030304" pitchFamily="18" charset="0"/>
              <a:cs typeface="Arabic Typesetting" panose="03020402040406030203" pitchFamily="66" charset="-78"/>
            </a:endParaRPr>
          </a:p>
        </p:txBody>
      </p:sp>
      <p:sp>
        <p:nvSpPr>
          <p:cNvPr id="13" name="Subtitle 12"/>
          <p:cNvSpPr>
            <a:spLocks noGrp="1"/>
          </p:cNvSpPr>
          <p:nvPr>
            <p:ph type="subTitle" idx="1"/>
          </p:nvPr>
        </p:nvSpPr>
        <p:spPr>
          <a:xfrm>
            <a:off x="1749082" y="4530508"/>
            <a:ext cx="9144000" cy="1655762"/>
          </a:xfrm>
        </p:spPr>
        <p:txBody>
          <a:bodyPr/>
          <a:lstStyle/>
          <a:p>
            <a:r>
              <a:rPr lang="en-US" dirty="0" smtClean="0">
                <a:latin typeface="Book Antiqua" panose="02040602050305030304" pitchFamily="18" charset="0"/>
              </a:rPr>
              <a:t>Ali Raza, Katherine Hibbard, Christian Williams, Alex Cohn</a:t>
            </a:r>
            <a:endParaRPr lang="en-US" dirty="0">
              <a:latin typeface="Book Antiqua" panose="02040602050305030304" pitchFamily="18" charset="0"/>
            </a:endParaRPr>
          </a:p>
        </p:txBody>
      </p:sp>
      <p:sp>
        <p:nvSpPr>
          <p:cNvPr id="2" name="TextBox 1"/>
          <p:cNvSpPr txBox="1"/>
          <p:nvPr/>
        </p:nvSpPr>
        <p:spPr>
          <a:xfrm>
            <a:off x="3848100" y="5410200"/>
            <a:ext cx="4438650" cy="830997"/>
          </a:xfrm>
          <a:prstGeom prst="rect">
            <a:avLst/>
          </a:prstGeom>
          <a:noFill/>
        </p:spPr>
        <p:txBody>
          <a:bodyPr wrap="square" rtlCol="0">
            <a:spAutoFit/>
          </a:bodyPr>
          <a:lstStyle/>
          <a:p>
            <a:pPr algn="ctr"/>
            <a:r>
              <a:rPr lang="en-US" sz="4800" b="1" dirty="0" smtClean="0">
                <a:latin typeface="Book Antiqua" panose="02040602050305030304" pitchFamily="18" charset="0"/>
              </a:rPr>
              <a:t>THANK YOU</a:t>
            </a:r>
            <a:endParaRPr lang="en-US" sz="4800" b="1" dirty="0">
              <a:latin typeface="Book Antiqua" panose="02040602050305030304" pitchFamily="18" charset="0"/>
            </a:endParaRPr>
          </a:p>
        </p:txBody>
      </p:sp>
    </p:spTree>
    <p:extLst>
      <p:ext uri="{BB962C8B-B14F-4D97-AF65-F5344CB8AC3E}">
        <p14:creationId xmlns:p14="http://schemas.microsoft.com/office/powerpoint/2010/main" val="719449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91908" y="1629508"/>
            <a:ext cx="6342184" cy="4818184"/>
          </a:xfrm>
          <a:prstGeom prst="roundRect">
            <a:avLst/>
          </a:prstGeom>
          <a:solidFill>
            <a:schemeClr val="bg1">
              <a:lumMod val="95000"/>
            </a:schemeClr>
          </a:solidFill>
          <a:ln>
            <a:noFill/>
          </a:ln>
          <a:effectLst>
            <a:glow rad="419100">
              <a:schemeClr val="bg1"/>
            </a:glow>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u="sng" dirty="0" smtClean="0">
                <a:latin typeface="Book Antiqua" panose="02040602050305030304" pitchFamily="18" charset="0"/>
              </a:rPr>
              <a:t>Language</a:t>
            </a:r>
            <a:endParaRPr lang="en-US" b="1" u="sng" dirty="0">
              <a:latin typeface="Book Antiqua" panose="02040602050305030304" pitchFamily="18" charset="0"/>
            </a:endParaRPr>
          </a:p>
        </p:txBody>
      </p:sp>
      <p:sp>
        <p:nvSpPr>
          <p:cNvPr id="3" name="Content Placeholder 2"/>
          <p:cNvSpPr>
            <a:spLocks noGrp="1"/>
          </p:cNvSpPr>
          <p:nvPr>
            <p:ph idx="1"/>
          </p:nvPr>
        </p:nvSpPr>
        <p:spPr>
          <a:xfrm>
            <a:off x="838200" y="1825625"/>
            <a:ext cx="4495800" cy="4351338"/>
          </a:xfrm>
        </p:spPr>
        <p:txBody>
          <a:bodyPr>
            <a:normAutofit/>
          </a:bodyPr>
          <a:lstStyle/>
          <a:p>
            <a:r>
              <a:rPr lang="en-US" sz="3200" b="1" u="sng" dirty="0">
                <a:latin typeface="Book Antiqua" panose="02040602050305030304" pitchFamily="18" charset="0"/>
              </a:rPr>
              <a:t>Inappropriate Terms:</a:t>
            </a:r>
            <a:endParaRPr lang="en-US" sz="3200" dirty="0">
              <a:latin typeface="Book Antiqua" panose="02040602050305030304" pitchFamily="18" charset="0"/>
            </a:endParaRPr>
          </a:p>
          <a:p>
            <a:pPr lvl="0"/>
            <a:r>
              <a:rPr lang="en-US" sz="3200" dirty="0" smtClean="0">
                <a:latin typeface="Book Antiqua" panose="02040602050305030304" pitchFamily="18" charset="0"/>
              </a:rPr>
              <a:t>Illegal</a:t>
            </a:r>
            <a:r>
              <a:rPr lang="en-US" sz="3200" dirty="0">
                <a:latin typeface="Book Antiqua" panose="02040602050305030304" pitchFamily="18" charset="0"/>
              </a:rPr>
              <a:t> </a:t>
            </a:r>
          </a:p>
          <a:p>
            <a:pPr lvl="0"/>
            <a:r>
              <a:rPr lang="en-US" sz="3200" dirty="0">
                <a:latin typeface="Book Antiqua" panose="02040602050305030304" pitchFamily="18" charset="0"/>
              </a:rPr>
              <a:t>Illegal </a:t>
            </a:r>
            <a:r>
              <a:rPr lang="en-US" sz="3200" dirty="0" smtClean="0">
                <a:latin typeface="Book Antiqua" panose="02040602050305030304" pitchFamily="18" charset="0"/>
              </a:rPr>
              <a:t>Alien</a:t>
            </a:r>
            <a:endParaRPr lang="en-US" sz="3200" dirty="0">
              <a:latin typeface="Book Antiqua" panose="02040602050305030304" pitchFamily="18" charset="0"/>
            </a:endParaRPr>
          </a:p>
          <a:p>
            <a:pPr lvl="0"/>
            <a:r>
              <a:rPr lang="en-US" sz="3200" dirty="0" smtClean="0">
                <a:latin typeface="Book Antiqua" panose="02040602050305030304" pitchFamily="18" charset="0"/>
              </a:rPr>
              <a:t>Unauthorized</a:t>
            </a:r>
            <a:endParaRPr lang="en-US" sz="3200" dirty="0">
              <a:latin typeface="Book Antiqua" panose="02040602050305030304" pitchFamily="18" charset="0"/>
            </a:endParaRPr>
          </a:p>
          <a:p>
            <a:pPr lvl="0"/>
            <a:r>
              <a:rPr lang="en-US" sz="3200" dirty="0">
                <a:latin typeface="Book Antiqua" panose="02040602050305030304" pitchFamily="18" charset="0"/>
              </a:rPr>
              <a:t>Tax </a:t>
            </a:r>
            <a:r>
              <a:rPr lang="en-US" sz="3200" dirty="0" smtClean="0">
                <a:latin typeface="Book Antiqua" panose="02040602050305030304" pitchFamily="18" charset="0"/>
              </a:rPr>
              <a:t>Resident</a:t>
            </a:r>
            <a:endParaRPr lang="en-US" sz="3200" dirty="0">
              <a:latin typeface="Book Antiqua" panose="02040602050305030304" pitchFamily="18" charset="0"/>
            </a:endParaRPr>
          </a:p>
          <a:p>
            <a:pPr lvl="0"/>
            <a:r>
              <a:rPr lang="en-US" sz="3200" dirty="0">
                <a:latin typeface="Book Antiqua" panose="02040602050305030304" pitchFamily="18" charset="0"/>
              </a:rPr>
              <a:t>Immigrant </a:t>
            </a:r>
          </a:p>
          <a:p>
            <a:endParaRPr lang="en-US" dirty="0"/>
          </a:p>
        </p:txBody>
      </p:sp>
      <p:sp>
        <p:nvSpPr>
          <p:cNvPr id="6" name="TextBox 5"/>
          <p:cNvSpPr txBox="1"/>
          <p:nvPr/>
        </p:nvSpPr>
        <p:spPr>
          <a:xfrm>
            <a:off x="5802923" y="1805355"/>
            <a:ext cx="5955323" cy="4555093"/>
          </a:xfrm>
          <a:prstGeom prst="rect">
            <a:avLst/>
          </a:prstGeom>
          <a:noFill/>
        </p:spPr>
        <p:txBody>
          <a:bodyPr wrap="square" rtlCol="0">
            <a:spAutoFit/>
          </a:bodyPr>
          <a:lstStyle/>
          <a:p>
            <a:pPr algn="ctr"/>
            <a:r>
              <a:rPr lang="en-US" sz="3200" b="1" u="sng" dirty="0">
                <a:latin typeface="Book Antiqua" panose="02040602050305030304" pitchFamily="18" charset="0"/>
              </a:rPr>
              <a:t>Preferred Language:</a:t>
            </a:r>
            <a:endParaRPr lang="en-US" sz="3200" dirty="0">
              <a:latin typeface="Book Antiqua" panose="02040602050305030304" pitchFamily="18" charset="0"/>
            </a:endParaRPr>
          </a:p>
          <a:p>
            <a:pPr lvl="0"/>
            <a:r>
              <a:rPr lang="en-US" sz="2400" b="1" dirty="0">
                <a:latin typeface="Book Antiqua" panose="02040602050305030304" pitchFamily="18" charset="0"/>
              </a:rPr>
              <a:t>Undocumented (unprotected): </a:t>
            </a:r>
            <a:r>
              <a:rPr lang="en-US" sz="2400" dirty="0">
                <a:latin typeface="Book Antiqua" panose="02040602050305030304" pitchFamily="18" charset="0"/>
              </a:rPr>
              <a:t>Foreign nationals who “(a) entered the U.S. without inspection or with fraudulent documents, or (b) entered as a nonimmigrant, but then violated the terms of his or her status and remained in the U.S. without authorization.” Any student who is not a legal resident in the U.S. – no visa, no green card, or naturalized or born U.S. citizens </a:t>
            </a:r>
          </a:p>
          <a:p>
            <a:endParaRPr lang="en-US" dirty="0"/>
          </a:p>
        </p:txBody>
      </p:sp>
    </p:spTree>
    <p:extLst>
      <p:ext uri="{BB962C8B-B14F-4D97-AF65-F5344CB8AC3E}">
        <p14:creationId xmlns:p14="http://schemas.microsoft.com/office/powerpoint/2010/main" val="407680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Book Antiqua" panose="02040602050305030304" pitchFamily="18" charset="0"/>
              </a:rPr>
              <a:t>Timeline</a:t>
            </a:r>
            <a:r>
              <a:rPr lang="en-US" dirty="0" smtClean="0">
                <a:latin typeface="Book Antiqua" panose="02040602050305030304" pitchFamily="18" charset="0"/>
              </a:rPr>
              <a:t> </a:t>
            </a:r>
            <a:endParaRPr lang="en-US" dirty="0">
              <a:latin typeface="Book Antiqua" panose="02040602050305030304" pitchFamily="18" charset="0"/>
            </a:endParaRPr>
          </a:p>
        </p:txBody>
      </p:sp>
      <p:sp>
        <p:nvSpPr>
          <p:cNvPr id="3" name="Content Placeholder 2"/>
          <p:cNvSpPr>
            <a:spLocks noGrp="1"/>
          </p:cNvSpPr>
          <p:nvPr>
            <p:ph idx="1"/>
          </p:nvPr>
        </p:nvSpPr>
        <p:spPr>
          <a:xfrm>
            <a:off x="838200" y="1492905"/>
            <a:ext cx="10515600" cy="4852016"/>
          </a:xfrm>
        </p:spPr>
        <p:txBody>
          <a:bodyPr>
            <a:normAutofit fontScale="77500" lnSpcReduction="20000"/>
          </a:bodyPr>
          <a:lstStyle/>
          <a:p>
            <a:r>
              <a:rPr lang="en-US" b="1" dirty="0">
                <a:latin typeface="Book Antiqua" panose="02040602050305030304" pitchFamily="18" charset="0"/>
              </a:rPr>
              <a:t>1892</a:t>
            </a:r>
            <a:r>
              <a:rPr lang="en-US" dirty="0">
                <a:latin typeface="Book Antiqua" panose="02040602050305030304" pitchFamily="18" charset="0"/>
              </a:rPr>
              <a:t>- Designation of Ellis Island </a:t>
            </a:r>
          </a:p>
          <a:p>
            <a:r>
              <a:rPr lang="en-US" b="1" dirty="0">
                <a:latin typeface="Book Antiqua" panose="02040602050305030304" pitchFamily="18" charset="0"/>
              </a:rPr>
              <a:t>1921- </a:t>
            </a:r>
            <a:r>
              <a:rPr lang="en-US" dirty="0">
                <a:latin typeface="Book Antiqua" panose="02040602050305030304" pitchFamily="18" charset="0"/>
              </a:rPr>
              <a:t>The Emergency Quota Act</a:t>
            </a:r>
            <a:endParaRPr lang="en-US" b="1" dirty="0" smtClean="0">
              <a:latin typeface="Book Antiqua" panose="02040602050305030304" pitchFamily="18" charset="0"/>
            </a:endParaRPr>
          </a:p>
          <a:p>
            <a:r>
              <a:rPr lang="en-US" b="1" dirty="0" smtClean="0">
                <a:latin typeface="Book Antiqua" panose="02040602050305030304" pitchFamily="18" charset="0"/>
              </a:rPr>
              <a:t>1954</a:t>
            </a:r>
            <a:r>
              <a:rPr lang="en-US" dirty="0" smtClean="0">
                <a:latin typeface="Book Antiqua" panose="02040602050305030304" pitchFamily="18" charset="0"/>
              </a:rPr>
              <a:t>- </a:t>
            </a:r>
            <a:r>
              <a:rPr lang="en-US" dirty="0">
                <a:latin typeface="Book Antiqua" panose="02040602050305030304" pitchFamily="18" charset="0"/>
              </a:rPr>
              <a:t>Brown V Board of Education </a:t>
            </a:r>
          </a:p>
          <a:p>
            <a:r>
              <a:rPr lang="en-US" b="1" dirty="0" smtClean="0">
                <a:latin typeface="Book Antiqua" panose="02040602050305030304" pitchFamily="18" charset="0"/>
              </a:rPr>
              <a:t>1965</a:t>
            </a:r>
            <a:r>
              <a:rPr lang="en-US" dirty="0" smtClean="0">
                <a:latin typeface="Book Antiqua" panose="02040602050305030304" pitchFamily="18" charset="0"/>
              </a:rPr>
              <a:t>- </a:t>
            </a:r>
            <a:r>
              <a:rPr lang="en-US" dirty="0">
                <a:latin typeface="Book Antiqua" panose="02040602050305030304" pitchFamily="18" charset="0"/>
              </a:rPr>
              <a:t>Congress Passed the Immigration and Nationality Act</a:t>
            </a:r>
          </a:p>
          <a:p>
            <a:r>
              <a:rPr lang="en-US" b="1" dirty="0">
                <a:latin typeface="Book Antiqua" panose="02040602050305030304" pitchFamily="18" charset="0"/>
              </a:rPr>
              <a:t>1974</a:t>
            </a:r>
            <a:r>
              <a:rPr lang="en-US" dirty="0">
                <a:latin typeface="Book Antiqua" panose="02040602050305030304" pitchFamily="18" charset="0"/>
              </a:rPr>
              <a:t>- Family Education Rights and Privacy Act</a:t>
            </a:r>
          </a:p>
          <a:p>
            <a:r>
              <a:rPr lang="en-US" b="1" dirty="0">
                <a:latin typeface="Book Antiqua" panose="02040602050305030304" pitchFamily="18" charset="0"/>
              </a:rPr>
              <a:t>1982</a:t>
            </a:r>
            <a:r>
              <a:rPr lang="en-US" dirty="0">
                <a:latin typeface="Book Antiqua" panose="02040602050305030304" pitchFamily="18" charset="0"/>
              </a:rPr>
              <a:t>- Plyer V Doe</a:t>
            </a:r>
          </a:p>
          <a:p>
            <a:r>
              <a:rPr lang="en-US" b="1" dirty="0">
                <a:latin typeface="Book Antiqua" panose="02040602050305030304" pitchFamily="18" charset="0"/>
              </a:rPr>
              <a:t>1995</a:t>
            </a:r>
            <a:r>
              <a:rPr lang="en-US" dirty="0">
                <a:latin typeface="Book Antiqua" panose="02040602050305030304" pitchFamily="18" charset="0"/>
              </a:rPr>
              <a:t>- Wet feet, dry feet policy </a:t>
            </a:r>
          </a:p>
          <a:p>
            <a:r>
              <a:rPr lang="en-US" b="1" dirty="0">
                <a:latin typeface="Book Antiqua" panose="02040602050305030304" pitchFamily="18" charset="0"/>
              </a:rPr>
              <a:t>1996</a:t>
            </a:r>
            <a:r>
              <a:rPr lang="en-US" dirty="0">
                <a:latin typeface="Book Antiqua" panose="02040602050305030304" pitchFamily="18" charset="0"/>
              </a:rPr>
              <a:t>- Illegal Immigration Reform and Immigration Responsibility Act (IIRIRA)</a:t>
            </a:r>
          </a:p>
          <a:p>
            <a:r>
              <a:rPr lang="en-US" b="1" dirty="0">
                <a:latin typeface="Book Antiqua" panose="02040602050305030304" pitchFamily="18" charset="0"/>
              </a:rPr>
              <a:t>2001</a:t>
            </a:r>
            <a:r>
              <a:rPr lang="en-US" dirty="0">
                <a:latin typeface="Book Antiqua" panose="02040602050305030304" pitchFamily="18" charset="0"/>
              </a:rPr>
              <a:t>- California and Texas allow in-state tuition for undocumented students</a:t>
            </a:r>
          </a:p>
          <a:p>
            <a:r>
              <a:rPr lang="en-US" b="1" dirty="0" smtClean="0">
                <a:latin typeface="Book Antiqua" panose="02040602050305030304" pitchFamily="18" charset="0"/>
              </a:rPr>
              <a:t>2001</a:t>
            </a:r>
            <a:r>
              <a:rPr lang="en-US" dirty="0" smtClean="0">
                <a:latin typeface="Book Antiqua" panose="02040602050305030304" pitchFamily="18" charset="0"/>
              </a:rPr>
              <a:t>- </a:t>
            </a:r>
            <a:r>
              <a:rPr lang="en-US" dirty="0">
                <a:latin typeface="Book Antiqua" panose="02040602050305030304" pitchFamily="18" charset="0"/>
              </a:rPr>
              <a:t>Development, and Relief and Education for Alien Minors (DREAM Act) is first introduced </a:t>
            </a:r>
          </a:p>
          <a:p>
            <a:r>
              <a:rPr lang="en-US" b="1" dirty="0">
                <a:latin typeface="Book Antiqua" panose="02040602050305030304" pitchFamily="18" charset="0"/>
              </a:rPr>
              <a:t>2012</a:t>
            </a:r>
            <a:r>
              <a:rPr lang="en-US" dirty="0">
                <a:latin typeface="Book Antiqua" panose="02040602050305030304" pitchFamily="18" charset="0"/>
              </a:rPr>
              <a:t>- Deferred Action for Childhood Arrivals (DACA)</a:t>
            </a:r>
          </a:p>
          <a:p>
            <a:r>
              <a:rPr lang="en-US" b="1" dirty="0">
                <a:latin typeface="Book Antiqua" panose="02040602050305030304" pitchFamily="18" charset="0"/>
              </a:rPr>
              <a:t>2014</a:t>
            </a:r>
            <a:r>
              <a:rPr lang="en-US" dirty="0">
                <a:latin typeface="Book Antiqua" panose="02040602050305030304" pitchFamily="18" charset="0"/>
              </a:rPr>
              <a:t>- Changes to DACA</a:t>
            </a:r>
          </a:p>
          <a:p>
            <a:endParaRPr lang="en-US" dirty="0"/>
          </a:p>
        </p:txBody>
      </p:sp>
    </p:spTree>
    <p:extLst>
      <p:ext uri="{BB962C8B-B14F-4D97-AF65-F5344CB8AC3E}">
        <p14:creationId xmlns:p14="http://schemas.microsoft.com/office/powerpoint/2010/main" val="650324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Book Antiqua" panose="02040602050305030304" pitchFamily="18" charset="0"/>
              </a:rPr>
              <a:t>Statistics </a:t>
            </a:r>
            <a:endParaRPr lang="en-US" b="1" u="sng" dirty="0">
              <a:latin typeface="Book Antiqua" panose="02040602050305030304" pitchFamily="18" charset="0"/>
            </a:endParaRPr>
          </a:p>
        </p:txBody>
      </p:sp>
      <p:sp>
        <p:nvSpPr>
          <p:cNvPr id="3" name="Content Placeholder 2"/>
          <p:cNvSpPr>
            <a:spLocks noGrp="1"/>
          </p:cNvSpPr>
          <p:nvPr>
            <p:ph idx="1"/>
          </p:nvPr>
        </p:nvSpPr>
        <p:spPr>
          <a:xfrm>
            <a:off x="838200" y="1707512"/>
            <a:ext cx="10515600" cy="5290457"/>
          </a:xfrm>
        </p:spPr>
        <p:txBody>
          <a:bodyPr>
            <a:normAutofit/>
          </a:bodyPr>
          <a:lstStyle/>
          <a:p>
            <a:pPr lvl="0"/>
            <a:r>
              <a:rPr lang="en-US" dirty="0">
                <a:latin typeface="Book Antiqua" panose="02040602050305030304" pitchFamily="18" charset="0"/>
              </a:rPr>
              <a:t>11.5 million Unauthorized immigrants in the United States according to The Department of Homeland Security’s latest estimate in 2012</a:t>
            </a:r>
          </a:p>
          <a:p>
            <a:pPr lvl="0"/>
            <a:r>
              <a:rPr lang="en-US" dirty="0">
                <a:latin typeface="Book Antiqua" panose="02040602050305030304" pitchFamily="18" charset="0"/>
              </a:rPr>
              <a:t>There are 1.8 million undocumented children under the age of 18 living in the United States </a:t>
            </a:r>
          </a:p>
          <a:p>
            <a:pPr lvl="0"/>
            <a:r>
              <a:rPr lang="en-US" dirty="0">
                <a:latin typeface="Book Antiqua" panose="02040602050305030304" pitchFamily="18" charset="0"/>
              </a:rPr>
              <a:t>About 60% of unauthorized immigrants come from the states of  California, Texas, Florida, New York, New Jersey, and Illinois</a:t>
            </a:r>
          </a:p>
          <a:p>
            <a:pPr lvl="0"/>
            <a:r>
              <a:rPr lang="en-US" dirty="0">
                <a:latin typeface="Book Antiqua" panose="02040602050305030304" pitchFamily="18" charset="0"/>
              </a:rPr>
              <a:t>7% of K-12 students had at least one unauthorized immigrant parent in </a:t>
            </a:r>
            <a:r>
              <a:rPr lang="en-US" dirty="0" smtClean="0">
                <a:latin typeface="Book Antiqua" panose="02040602050305030304" pitchFamily="18" charset="0"/>
              </a:rPr>
              <a:t>2012</a:t>
            </a:r>
            <a:endParaRPr lang="en-US" dirty="0">
              <a:latin typeface="Book Antiqua" panose="02040602050305030304" pitchFamily="18" charset="0"/>
            </a:endParaRPr>
          </a:p>
        </p:txBody>
      </p:sp>
    </p:spTree>
    <p:extLst>
      <p:ext uri="{BB962C8B-B14F-4D97-AF65-F5344CB8AC3E}">
        <p14:creationId xmlns:p14="http://schemas.microsoft.com/office/powerpoint/2010/main" val="164448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Book Antiqua" panose="02040602050305030304" pitchFamily="18" charset="0"/>
              </a:rPr>
              <a:t>Statistics </a:t>
            </a:r>
            <a:endParaRPr lang="en-US" b="1" u="sng" dirty="0">
              <a:latin typeface="Book Antiqua" panose="02040602050305030304" pitchFamily="18" charset="0"/>
            </a:endParaRPr>
          </a:p>
        </p:txBody>
      </p:sp>
      <p:sp>
        <p:nvSpPr>
          <p:cNvPr id="3" name="Content Placeholder 2"/>
          <p:cNvSpPr>
            <a:spLocks noGrp="1"/>
          </p:cNvSpPr>
          <p:nvPr>
            <p:ph idx="1"/>
          </p:nvPr>
        </p:nvSpPr>
        <p:spPr>
          <a:xfrm>
            <a:off x="838200" y="1707512"/>
            <a:ext cx="10515600" cy="5290457"/>
          </a:xfrm>
        </p:spPr>
        <p:txBody>
          <a:bodyPr>
            <a:normAutofit/>
          </a:bodyPr>
          <a:lstStyle/>
          <a:p>
            <a:pPr lvl="0"/>
            <a:r>
              <a:rPr lang="en-US" dirty="0">
                <a:latin typeface="Book Antiqua" panose="02040602050305030304" pitchFamily="18" charset="0"/>
              </a:rPr>
              <a:t>Approximately 65,000 students who have lived in the United States for more than five years will graduate high school each year </a:t>
            </a:r>
          </a:p>
          <a:p>
            <a:pPr lvl="0"/>
            <a:r>
              <a:rPr lang="en-US" dirty="0">
                <a:latin typeface="Book Antiqua" panose="02040602050305030304" pitchFamily="18" charset="0"/>
              </a:rPr>
              <a:t>40% of undocumented youth reside in California </a:t>
            </a:r>
          </a:p>
          <a:p>
            <a:r>
              <a:rPr lang="en-US" dirty="0" smtClean="0">
                <a:latin typeface="Book Antiqua" panose="02040602050305030304" pitchFamily="18" charset="0"/>
              </a:rPr>
              <a:t>7,000-13,000 </a:t>
            </a:r>
            <a:r>
              <a:rPr lang="en-US" dirty="0">
                <a:latin typeface="Book Antiqua" panose="02040602050305030304" pitchFamily="18" charset="0"/>
              </a:rPr>
              <a:t>undocumented students are enrolled in colleges across the United States </a:t>
            </a:r>
          </a:p>
        </p:txBody>
      </p:sp>
    </p:spTree>
    <p:extLst>
      <p:ext uri="{BB962C8B-B14F-4D97-AF65-F5344CB8AC3E}">
        <p14:creationId xmlns:p14="http://schemas.microsoft.com/office/powerpoint/2010/main" val="3391335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53143" y="643812"/>
            <a:ext cx="11308701" cy="1110343"/>
          </a:xfrm>
          <a:prstGeom prst="roundRect">
            <a:avLst/>
          </a:prstGeom>
          <a:solidFill>
            <a:schemeClr val="bg1">
              <a:lumMod val="95000"/>
            </a:schemeClr>
          </a:solidFill>
          <a:effectLst>
            <a:glow rad="368300">
              <a:schemeClr val="bg1">
                <a:alpha val="40000"/>
              </a:schemeClr>
            </a:glow>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213" y="850337"/>
            <a:ext cx="11179629" cy="1325563"/>
          </a:xfrm>
        </p:spPr>
        <p:txBody>
          <a:bodyPr>
            <a:normAutofit fontScale="90000"/>
          </a:bodyPr>
          <a:lstStyle/>
          <a:p>
            <a:r>
              <a:rPr lang="en-US" b="1" dirty="0">
                <a:latin typeface="Book Antiqua" panose="02040602050305030304" pitchFamily="18" charset="0"/>
              </a:rPr>
              <a:t>Most College-Bound Undocumented Students: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dirty="0" smtClean="0">
                <a:latin typeface="Book Antiqua" panose="02040602050305030304" pitchFamily="18" charset="0"/>
              </a:rPr>
              <a:t>Have </a:t>
            </a:r>
            <a:r>
              <a:rPr lang="en-US" b="1" dirty="0">
                <a:latin typeface="Book Antiqua" panose="02040602050305030304" pitchFamily="18" charset="0"/>
              </a:rPr>
              <a:t>lived in the US most of their lives </a:t>
            </a:r>
          </a:p>
          <a:p>
            <a:pPr lvl="0"/>
            <a:r>
              <a:rPr lang="en-US" b="1" dirty="0">
                <a:latin typeface="Book Antiqua" panose="02040602050305030304" pitchFamily="18" charset="0"/>
              </a:rPr>
              <a:t>Have been brought to the U.S. by their parents at a young age</a:t>
            </a:r>
          </a:p>
          <a:p>
            <a:pPr lvl="0"/>
            <a:r>
              <a:rPr lang="en-US" b="1" dirty="0">
                <a:latin typeface="Book Antiqua" panose="02040602050305030304" pitchFamily="18" charset="0"/>
              </a:rPr>
              <a:t>Learned English and think of themselves as American</a:t>
            </a:r>
          </a:p>
          <a:p>
            <a:pPr lvl="0"/>
            <a:r>
              <a:rPr lang="en-US" b="1" dirty="0">
                <a:latin typeface="Book Antiqua" panose="02040602050305030304" pitchFamily="18" charset="0"/>
              </a:rPr>
              <a:t>Attended elementary, middle, and high school in this country </a:t>
            </a:r>
          </a:p>
          <a:p>
            <a:pPr lvl="0"/>
            <a:r>
              <a:rPr lang="en-US" b="1" dirty="0">
                <a:latin typeface="Book Antiqua" panose="02040602050305030304" pitchFamily="18" charset="0"/>
              </a:rPr>
              <a:t>Excelled academically in high school and want to pursue a college education</a:t>
            </a:r>
          </a:p>
          <a:p>
            <a:pPr lvl="0"/>
            <a:r>
              <a:rPr lang="en-US" b="1" dirty="0">
                <a:latin typeface="Book Antiqua" panose="02040602050305030304" pitchFamily="18" charset="0"/>
              </a:rPr>
              <a:t>Currently lack a way to become  legal residents or citizens in the United States </a:t>
            </a:r>
          </a:p>
          <a:p>
            <a:endParaRPr lang="en-US" dirty="0"/>
          </a:p>
        </p:txBody>
      </p:sp>
    </p:spTree>
    <p:extLst>
      <p:ext uri="{BB962C8B-B14F-4D97-AF65-F5344CB8AC3E}">
        <p14:creationId xmlns:p14="http://schemas.microsoft.com/office/powerpoint/2010/main" val="2804636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1005840"/>
          </a:xfrm>
        </p:spPr>
        <p:txBody>
          <a:bodyPr/>
          <a:lstStyle/>
          <a:p>
            <a:r>
              <a:rPr lang="en-US" b="1" u="sng" dirty="0" smtClean="0">
                <a:latin typeface="Book Antiqua" panose="02040602050305030304" pitchFamily="18" charset="0"/>
              </a:rPr>
              <a:t>The DREAM Act</a:t>
            </a:r>
            <a:endParaRPr lang="en-US" b="1" u="sng" dirty="0">
              <a:latin typeface="Book Antiqua" panose="02040602050305030304" pitchFamily="18" charset="0"/>
            </a:endParaRPr>
          </a:p>
        </p:txBody>
      </p:sp>
      <p:sp>
        <p:nvSpPr>
          <p:cNvPr id="5" name="Subtitle 4"/>
          <p:cNvSpPr>
            <a:spLocks noGrp="1"/>
          </p:cNvSpPr>
          <p:nvPr>
            <p:ph type="subTitle" idx="1"/>
          </p:nvPr>
        </p:nvSpPr>
        <p:spPr>
          <a:xfrm>
            <a:off x="358588" y="1237128"/>
            <a:ext cx="11600330" cy="5620871"/>
          </a:xfrm>
        </p:spPr>
        <p:txBody>
          <a:bodyPr/>
          <a:lstStyle/>
          <a:p>
            <a:pPr algn="l"/>
            <a:r>
              <a:rPr lang="en-US" dirty="0" smtClean="0">
                <a:latin typeface="Book Antiqua" panose="02040602050305030304" pitchFamily="18" charset="0"/>
              </a:rPr>
              <a:t>DREAM- Development, Relief, and Education for Alien Minors</a:t>
            </a:r>
          </a:p>
          <a:p>
            <a:pPr algn="l"/>
            <a:endParaRPr lang="en-US" dirty="0" smtClean="0">
              <a:latin typeface="Book Antiqua" panose="02040602050305030304" pitchFamily="18" charset="0"/>
            </a:endParaRPr>
          </a:p>
          <a:p>
            <a:pPr algn="l"/>
            <a:r>
              <a:rPr lang="en-US" dirty="0" smtClean="0">
                <a:latin typeface="Book Antiqua" panose="02040602050305030304" pitchFamily="18" charset="0"/>
              </a:rPr>
              <a:t>Permits certain immigrant students who have grown up in the U.S. to apply for temporary legal status </a:t>
            </a:r>
          </a:p>
          <a:p>
            <a:pPr algn="l"/>
            <a:r>
              <a:rPr lang="en-US" dirty="0" smtClean="0">
                <a:latin typeface="Book Antiqua" panose="02040602050305030304" pitchFamily="18" charset="0"/>
              </a:rPr>
              <a:t>&amp; to eventually obtain permanent legal status </a:t>
            </a:r>
          </a:p>
          <a:p>
            <a:pPr algn="l"/>
            <a:r>
              <a:rPr lang="en-US" dirty="0" smtClean="0">
                <a:latin typeface="Book Antiqua" panose="02040602050305030304" pitchFamily="18" charset="0"/>
              </a:rPr>
              <a:t>&amp; become eligible for U.S. citizenship if they go to college or serve in the U.S. military</a:t>
            </a:r>
          </a:p>
          <a:p>
            <a:pPr algn="l"/>
            <a:endParaRPr lang="en-US" dirty="0">
              <a:latin typeface="Book Antiqua" panose="02040602050305030304" pitchFamily="18" charset="0"/>
            </a:endParaRPr>
          </a:p>
          <a:p>
            <a:pPr algn="l"/>
            <a:r>
              <a:rPr lang="en-US" dirty="0" smtClean="0">
                <a:latin typeface="Book Antiqua" panose="02040602050305030304" pitchFamily="18" charset="0"/>
              </a:rPr>
              <a:t>Eliminates a federal provision that penalizes states that provide in-state tuition without regard to immigration status</a:t>
            </a:r>
          </a:p>
          <a:p>
            <a:pPr algn="l"/>
            <a:endParaRPr lang="en-US" dirty="0">
              <a:latin typeface="Book Antiqua" panose="02040602050305030304" pitchFamily="18" charset="0"/>
            </a:endParaRPr>
          </a:p>
          <a:p>
            <a:pPr algn="l"/>
            <a:r>
              <a:rPr lang="en-US" dirty="0" smtClean="0">
                <a:latin typeface="Book Antiqua" panose="02040602050305030304" pitchFamily="18" charset="0"/>
              </a:rPr>
              <a:t>Revised Act- 6/15/12</a:t>
            </a:r>
            <a:endParaRPr lang="en-US" dirty="0">
              <a:latin typeface="Book Antiqua" panose="02040602050305030304" pitchFamily="18" charset="0"/>
            </a:endParaRPr>
          </a:p>
        </p:txBody>
      </p:sp>
    </p:spTree>
    <p:extLst>
      <p:ext uri="{BB962C8B-B14F-4D97-AF65-F5344CB8AC3E}">
        <p14:creationId xmlns:p14="http://schemas.microsoft.com/office/powerpoint/2010/main" val="117910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4423</Words>
  <Application>Microsoft Office PowerPoint</Application>
  <PresentationFormat>Custom</PresentationFormat>
  <Paragraphs>305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Are you an American? PROVE IT.</vt:lpstr>
      <vt:lpstr>Defining American: Citizenship and Legal Status in Higher Education</vt:lpstr>
      <vt:lpstr>Learning Outcomes</vt:lpstr>
      <vt:lpstr>Language</vt:lpstr>
      <vt:lpstr>Timeline </vt:lpstr>
      <vt:lpstr>Statistics </vt:lpstr>
      <vt:lpstr>Statistics </vt:lpstr>
      <vt:lpstr>Most College-Bound Undocumented Students: </vt:lpstr>
      <vt:lpstr>The DREAM Act</vt:lpstr>
      <vt:lpstr>Myths</vt:lpstr>
      <vt:lpstr>DACA</vt:lpstr>
      <vt:lpstr>Struggles of the Undocumented</vt:lpstr>
      <vt:lpstr>PowerPoint Presentation</vt:lpstr>
      <vt:lpstr>Interesting Facts</vt:lpstr>
      <vt:lpstr>As a Student Affairs Professional</vt:lpstr>
      <vt:lpstr>As a Student Affairs Professional</vt:lpstr>
      <vt:lpstr>PowerPoint Presentation</vt:lpstr>
      <vt:lpstr>PowerPoint Presentation</vt:lpstr>
      <vt:lpstr>Scenario 1: Applying to an In-State Public Institution</vt:lpstr>
      <vt:lpstr>Scenario 2: Out-of-State Public Institution</vt:lpstr>
      <vt:lpstr>Scenario 3: In-State Community College</vt:lpstr>
      <vt:lpstr>Scenario 4: In-State or Out-of-State Private Institution</vt:lpstr>
      <vt:lpstr>Scenario 5: Applying for an Internship or Job</vt:lpstr>
      <vt:lpstr>PowerPoint Presentation</vt:lpstr>
      <vt:lpstr>Citizenship Test Answers</vt:lpstr>
      <vt:lpstr>Citizenship Test Answers</vt:lpstr>
      <vt:lpstr>Citizenship Test Answers</vt:lpstr>
      <vt:lpstr>Citizenship Test – Oral Portion</vt:lpstr>
      <vt:lpstr>Path to Citizenship</vt:lpstr>
      <vt:lpstr>Path to Citizenship</vt:lpstr>
      <vt:lpstr>Best Practices</vt:lpstr>
      <vt:lpstr>VIDEO: Jose Antonio Vargas @ #ACPA15</vt:lpstr>
      <vt:lpstr>Questions &amp; Answers</vt:lpstr>
      <vt:lpstr>References</vt:lpstr>
      <vt:lpstr>Defining American: Citizenship and Legal Status in Higher Education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Zomgshiny</dc:creator>
  <cp:lastModifiedBy>Ali</cp:lastModifiedBy>
  <cp:revision>24</cp:revision>
  <dcterms:created xsi:type="dcterms:W3CDTF">2015-03-30T23:14:02Z</dcterms:created>
  <dcterms:modified xsi:type="dcterms:W3CDTF">2015-03-31T17:12:38Z</dcterms:modified>
</cp:coreProperties>
</file>