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07" autoAdjust="0"/>
  </p:normalViewPr>
  <p:slideViewPr>
    <p:cSldViewPr snapToGrid="0" snapToObjects="1">
      <p:cViewPr>
        <p:scale>
          <a:sx n="60" d="100"/>
          <a:sy n="60" d="100"/>
        </p:scale>
        <p:origin x="-3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65766-C6BF-4146-8E64-57BFED5A09DD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5535A-31AD-42C8-B334-7FFA8FB8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20% of student population controlling nearly every elected</a:t>
            </a:r>
            <a:r>
              <a:rPr lang="en-US" baseline="0" dirty="0" smtClean="0"/>
              <a:t> office; how can it truly be representative of 100% of the population?</a:t>
            </a:r>
          </a:p>
          <a:p>
            <a:r>
              <a:rPr lang="en-US" baseline="0" dirty="0" smtClean="0"/>
              <a:t>- Racial tensions pervasive; issues with segregation in Greek community even today with the scandal from last year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535A-31AD-42C8-B334-7FFA8FB868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5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5554" y="3006797"/>
            <a:ext cx="3826112" cy="1650524"/>
          </a:xfrm>
        </p:spPr>
        <p:txBody>
          <a:bodyPr/>
          <a:lstStyle/>
          <a:p>
            <a:r>
              <a:rPr lang="en-US" dirty="0" smtClean="0"/>
              <a:t>THE MACHINE AND ITS IMPACT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698" y="5785623"/>
            <a:ext cx="7772400" cy="877824"/>
          </a:xfrm>
        </p:spPr>
        <p:txBody>
          <a:bodyPr/>
          <a:lstStyle/>
          <a:p>
            <a:r>
              <a:rPr lang="en-US" dirty="0" smtClean="0"/>
              <a:t>By: Emily Oswalt and Ali </a:t>
            </a:r>
            <a:r>
              <a:rPr lang="en-US" dirty="0" err="1" smtClean="0"/>
              <a:t>Raza</a:t>
            </a:r>
            <a:endParaRPr lang="en-US" dirty="0"/>
          </a:p>
        </p:txBody>
      </p:sp>
      <p:pic>
        <p:nvPicPr>
          <p:cNvPr id="4" name="Picture 3" descr="Hist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6" y="400823"/>
            <a:ext cx="42672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and National Politics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6" y="1550894"/>
            <a:ext cx="7963554" cy="457526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30hefl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7" y="1693360"/>
            <a:ext cx="1766047" cy="2101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352" y="1693360"/>
            <a:ext cx="1538941" cy="2154517"/>
          </a:xfrm>
          <a:prstGeom prst="rect">
            <a:avLst/>
          </a:prstGeom>
        </p:spPr>
      </p:pic>
      <p:pic>
        <p:nvPicPr>
          <p:cNvPr id="6" name="Picture 5" descr="Graddi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57" y="1741039"/>
            <a:ext cx="1843919" cy="2054302"/>
          </a:xfrm>
          <a:prstGeom prst="rect">
            <a:avLst/>
          </a:prstGeom>
        </p:spPr>
      </p:pic>
      <p:pic>
        <p:nvPicPr>
          <p:cNvPr id="7" name="Picture 6" descr="s0007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26" y="1741039"/>
            <a:ext cx="1963888" cy="2078141"/>
          </a:xfrm>
          <a:prstGeom prst="rect">
            <a:avLst/>
          </a:prstGeom>
        </p:spPr>
      </p:pic>
      <p:pic>
        <p:nvPicPr>
          <p:cNvPr id="8" name="Picture 7" descr="boutwe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7" y="4009719"/>
            <a:ext cx="1766047" cy="2534797"/>
          </a:xfrm>
          <a:prstGeom prst="rect">
            <a:avLst/>
          </a:prstGeom>
        </p:spPr>
      </p:pic>
      <p:pic>
        <p:nvPicPr>
          <p:cNvPr id="9" name="Picture 8" descr="7839701417669598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52" y="4114799"/>
            <a:ext cx="1538942" cy="2429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4702" y="4172698"/>
            <a:ext cx="1842274" cy="23718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2726" y="4350030"/>
            <a:ext cx="2211567" cy="219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67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for Higher Education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0"/>
            <a:ext cx="7770813" cy="4436035"/>
          </a:xfrm>
        </p:spPr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Stakeholders 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Alumni 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University Staff/Administration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Political Officials 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Community Identities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Lack of unity  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Racial tensions 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Ethics 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When do you say something?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How do you advocate for all students if the system is meant for only 20% to have a chance succeed?</a:t>
            </a:r>
          </a:p>
        </p:txBody>
      </p:sp>
    </p:spTree>
    <p:extLst>
      <p:ext uri="{BB962C8B-B14F-4D97-AF65-F5344CB8AC3E}">
        <p14:creationId xmlns:p14="http://schemas.microsoft.com/office/powerpoint/2010/main" val="162500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Start…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History of College Fraternities 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University of Alabama Greek Life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Pre-Civil War 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1857 ban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Going Underground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The Comeback - 1885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Theta Nu Epsilon</a:t>
            </a:r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353" y="3197468"/>
            <a:ext cx="4459941" cy="292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6500" b="1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ΘΝΕ</a:t>
            </a:r>
            <a:endParaRPr lang="en-US" sz="6500" dirty="0">
              <a:solidFill>
                <a:schemeClr val="accent6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TNE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Alpha Rho – 1888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Not recognized or chartered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1902 Charter, 1905 university recognition</a:t>
            </a:r>
          </a:p>
          <a:p>
            <a:pPr marL="349250" lvl="1" indent="0"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/>
          </a:p>
        </p:txBody>
      </p:sp>
      <p:pic>
        <p:nvPicPr>
          <p:cNvPr id="5" name="Content Placeholder 4" descr="u0001_2007001_0002688_2048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3734" r="3662" b="2126"/>
          <a:stretch/>
        </p:blipFill>
        <p:spPr>
          <a:xfrm>
            <a:off x="4661515" y="1285776"/>
            <a:ext cx="4256166" cy="5307092"/>
          </a:xfrm>
        </p:spPr>
      </p:pic>
    </p:spTree>
    <p:extLst>
      <p:ext uri="{BB962C8B-B14F-4D97-AF65-F5344CB8AC3E}">
        <p14:creationId xmlns:p14="http://schemas.microsoft.com/office/powerpoint/2010/main" val="13708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Skulls”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1822" y="1550894"/>
            <a:ext cx="5624135" cy="2380508"/>
          </a:xfrm>
        </p:spPr>
        <p:txBody>
          <a:bodyPr>
            <a:normAutofit/>
          </a:bodyPr>
          <a:lstStyle/>
          <a:p>
            <a:pPr lvl="1">
              <a:buBlip>
                <a:blip r:embed="rId2"/>
              </a:buBlip>
            </a:pPr>
            <a:r>
              <a:rPr lang="en-US" dirty="0" smtClean="0"/>
              <a:t>Replaces TNE 1909/1910</a:t>
            </a:r>
          </a:p>
          <a:p>
            <a:pPr lvl="2">
              <a:buBlip>
                <a:blip r:embed="rId2"/>
              </a:buBlip>
            </a:pPr>
            <a:r>
              <a:rPr lang="en-US" dirty="0" smtClean="0"/>
              <a:t>Elite “senior” members</a:t>
            </a:r>
          </a:p>
          <a:p>
            <a:pPr lvl="2">
              <a:buBlip>
                <a:blip r:embed="rId2"/>
              </a:buBlip>
            </a:pPr>
            <a:r>
              <a:rPr lang="en-US" dirty="0" smtClean="0"/>
              <a:t>Making decision for the organization</a:t>
            </a:r>
          </a:p>
          <a:p>
            <a:pPr lvl="2">
              <a:buBlip>
                <a:blip r:embed="rId2"/>
              </a:buBlip>
            </a:pPr>
            <a:r>
              <a:rPr lang="en-US" dirty="0" smtClean="0"/>
              <a:t>Secret and </a:t>
            </a:r>
            <a:r>
              <a:rPr lang="en-US" dirty="0"/>
              <a:t>u</a:t>
            </a:r>
            <a:r>
              <a:rPr lang="en-US" dirty="0" smtClean="0"/>
              <a:t>nderground in nature</a:t>
            </a:r>
          </a:p>
          <a:p>
            <a:pPr marL="349250" lvl="1" indent="0">
              <a:buNone/>
            </a:pPr>
            <a:endParaRPr lang="en-US" dirty="0" smtClean="0"/>
          </a:p>
          <a:p>
            <a:pPr lvl="2">
              <a:buBlip>
                <a:blip r:embed="rId2"/>
              </a:buBlip>
            </a:pPr>
            <a:endParaRPr lang="en-US" dirty="0" smtClean="0"/>
          </a:p>
          <a:p>
            <a:pPr marL="34925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u0001_1831001_0000132_204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75" y="3073586"/>
            <a:ext cx="6368294" cy="34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0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1914 - 1922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J. Lister Hill 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Voting Block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UA Student Government Association President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TNE National revokes Charter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1922 – Skulls leave </a:t>
            </a:r>
            <a:r>
              <a:rPr lang="en-US" dirty="0"/>
              <a:t>public </a:t>
            </a:r>
            <a:r>
              <a:rPr lang="en-US" dirty="0" smtClean="0"/>
              <a:t>view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059" y="3268663"/>
            <a:ext cx="2286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6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SGA</a:t>
            </a:r>
            <a:endParaRPr lang="en-US" dirty="0"/>
          </a:p>
        </p:txBody>
      </p:sp>
      <p:pic>
        <p:nvPicPr>
          <p:cNvPr id="6" name="Content Placeholder 5" descr="SGAlogo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 r="18601"/>
          <a:stretch>
            <a:fillRect/>
          </a:stretch>
        </p:blipFill>
        <p:spPr>
          <a:xfrm>
            <a:off x="397422" y="1267012"/>
            <a:ext cx="3236557" cy="360381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33107" y="1550894"/>
            <a:ext cx="4916564" cy="4575269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/>
              <a:t>Machine Control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Supported </a:t>
            </a:r>
            <a:r>
              <a:rPr lang="en-US" dirty="0" smtClean="0"/>
              <a:t>Candidates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SGA Composition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Machine Record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Less than 10/100 non-Machine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Structural Capacities </a:t>
            </a:r>
          </a:p>
          <a:p>
            <a:pPr lvl="4">
              <a:buBlip>
                <a:blip r:embed="rId3"/>
              </a:buBlip>
            </a:pPr>
            <a:endParaRPr lang="en-US" dirty="0" smtClean="0"/>
          </a:p>
          <a:p>
            <a:pPr marL="349250" lvl="1" indent="0">
              <a:buNone/>
            </a:pPr>
            <a:endParaRPr lang="en-US" dirty="0"/>
          </a:p>
          <a:p>
            <a:pPr>
              <a:buBlip>
                <a:blip r:embed="rId3"/>
              </a:buBlip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2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Cleo Thomas</a:t>
            </a:r>
            <a:endParaRPr lang="en-US" dirty="0"/>
          </a:p>
        </p:txBody>
      </p:sp>
      <p:pic>
        <p:nvPicPr>
          <p:cNvPr id="5" name="Content Placeholder 4" descr="6629553_orig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4" b="6044"/>
          <a:stretch>
            <a:fillRect/>
          </a:stretch>
        </p:blipFill>
        <p:spPr>
          <a:xfrm>
            <a:off x="685800" y="1760538"/>
            <a:ext cx="2597528" cy="313959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5165" y="1550894"/>
            <a:ext cx="4781448" cy="4575269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/>
              <a:t>1976 SGA Presidential Candidate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Ran against Machine supported candidate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Backed by Kappa Kappa Gamma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Machine is forced to extend membership to sorority women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Minority voices in SGA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8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Campus…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623" y="1869141"/>
            <a:ext cx="7770813" cy="425702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Using intimidation tactics to: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Hold Leadership Positions 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Homecoming </a:t>
            </a:r>
            <a:r>
              <a:rPr lang="en-US" dirty="0" smtClean="0"/>
              <a:t>Court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Blocked Seating at Football Games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941" y="1384299"/>
            <a:ext cx="3810000" cy="306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87" y="4477121"/>
            <a:ext cx="4536142" cy="216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1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851695"/>
          </a:xfrm>
        </p:spPr>
        <p:txBody>
          <a:bodyPr/>
          <a:lstStyle/>
          <a:p>
            <a:r>
              <a:rPr lang="en-US" dirty="0" smtClean="0"/>
              <a:t>Tuscaloosa Community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5659"/>
            <a:ext cx="7770813" cy="425702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Local business </a:t>
            </a:r>
          </a:p>
          <a:p>
            <a:pPr lvl="1">
              <a:buBlip>
                <a:blip r:embed="rId2"/>
              </a:buBlip>
            </a:pPr>
            <a:r>
              <a:rPr lang="en-US" dirty="0" err="1" smtClean="0"/>
              <a:t>Bama-Bino’s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Local Politics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2013 School Board Elections 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Financial impact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Organizational dues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Budget allocates for:</a:t>
            </a:r>
          </a:p>
          <a:p>
            <a:pPr lvl="2">
              <a:buBlip>
                <a:blip r:embed="rId2"/>
              </a:buBlip>
            </a:pPr>
            <a:r>
              <a:rPr lang="en-US" dirty="0" smtClean="0"/>
              <a:t>Social functions</a:t>
            </a:r>
          </a:p>
          <a:p>
            <a:pPr lvl="2">
              <a:buBlip>
                <a:blip r:embed="rId2"/>
              </a:buBlip>
            </a:pPr>
            <a:r>
              <a:rPr lang="en-US" dirty="0" smtClean="0"/>
              <a:t>Political capital </a:t>
            </a:r>
          </a:p>
          <a:p>
            <a:pPr lvl="2">
              <a:buBlip>
                <a:blip r:embed="rId2"/>
              </a:buBlip>
            </a:pPr>
            <a:r>
              <a:rPr lang="en-US" dirty="0" smtClean="0"/>
              <a:t>Philanthropy </a:t>
            </a:r>
          </a:p>
          <a:p>
            <a:pPr lvl="2">
              <a:buBlip>
                <a:blip r:embed="rId2"/>
              </a:buBlip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shot 2014-12-03 21.10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78" y="972718"/>
            <a:ext cx="3113223" cy="3771994"/>
          </a:xfrm>
          <a:prstGeom prst="rect">
            <a:avLst/>
          </a:prstGeom>
        </p:spPr>
      </p:pic>
      <p:pic>
        <p:nvPicPr>
          <p:cNvPr id="5" name="Picture 4" descr="-c27280eb045568d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26" y="3935484"/>
            <a:ext cx="3741324" cy="28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11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1682</TotalTime>
  <Words>282</Words>
  <Application>Microsoft Office PowerPoint</Application>
  <PresentationFormat>On-screen Show (4:3)</PresentationFormat>
  <Paragraphs>75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Story</vt:lpstr>
      <vt:lpstr>THE MACHINE AND ITS IMPACT</vt:lpstr>
      <vt:lpstr>At the Start…</vt:lpstr>
      <vt:lpstr>ΘΝΕ</vt:lpstr>
      <vt:lpstr>“The Skulls”</vt:lpstr>
      <vt:lpstr>1914 - 1922</vt:lpstr>
      <vt:lpstr>SGA</vt:lpstr>
      <vt:lpstr>Cleo Thomas</vt:lpstr>
      <vt:lpstr>Across Campus…</vt:lpstr>
      <vt:lpstr>Tuscaloosa Community </vt:lpstr>
      <vt:lpstr>State and National Politics </vt:lpstr>
      <vt:lpstr>Implications for Higher Education Professionals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MACHINE AND ITS IMPACT</dc:title>
  <dc:creator>Emily Oswalt</dc:creator>
  <cp:lastModifiedBy>Ali</cp:lastModifiedBy>
  <cp:revision>24</cp:revision>
  <dcterms:created xsi:type="dcterms:W3CDTF">2014-12-03T23:55:33Z</dcterms:created>
  <dcterms:modified xsi:type="dcterms:W3CDTF">2014-12-05T04:03:57Z</dcterms:modified>
</cp:coreProperties>
</file>